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4"/>
  </p:sldMasterIdLst>
  <p:notesMasterIdLst>
    <p:notesMasterId r:id="rId16"/>
  </p:notesMasterIdLst>
  <p:handoutMasterIdLst>
    <p:handoutMasterId r:id="rId17"/>
  </p:handoutMasterIdLst>
  <p:sldIdLst>
    <p:sldId id="1037" r:id="rId5"/>
    <p:sldId id="1080" r:id="rId6"/>
    <p:sldId id="1081" r:id="rId7"/>
    <p:sldId id="1076" r:id="rId8"/>
    <p:sldId id="1069" r:id="rId9"/>
    <p:sldId id="1068" r:id="rId10"/>
    <p:sldId id="1067" r:id="rId11"/>
    <p:sldId id="1070" r:id="rId12"/>
    <p:sldId id="1077" r:id="rId13"/>
    <p:sldId id="1030" r:id="rId14"/>
    <p:sldId id="104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4D5B31-B688-DF12-255C-C08A0E8C2872}" name="Krishnan V R" initials="KVR" userId="S::krishnan@marcellus.in::6d443c41-84ad-4a08-9861-3b270344b705" providerId="AD"/>
  <p188:author id="{66934747-D577-C40D-3FE0-39D0531028D6}" name="Mansi Sachala" initials="MS" userId="S::mansi.sachala@marcellus.in::c8bdbe09-1ae1-4db5-856a-0d52483040f1" providerId="AD"/>
  <p188:author id="{242ACD54-6F9B-84A4-3961-C69171A9300D}" name="Nandita Rajhansa" initials="NR" userId="S::nandita@marcellus.in::090d88f5-796c-408f-9315-7e7ded1b76ef" providerId="AD"/>
  <p188:author id="{6A1D7FAB-0BD2-7DE7-7F16-BDA68682622E}" name="Saurabh Mukherjea" initials="SM" userId="S::saurabh@marcellus.in::41f88e80-7e47-46f0-86d6-69b0a956cc0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1C25"/>
    <a:srgbClr val="2E3192"/>
    <a:srgbClr val="ED1C24"/>
    <a:srgbClr val="2B3990"/>
    <a:srgbClr val="808080"/>
    <a:srgbClr val="EDEDED"/>
    <a:srgbClr val="7F7F7F"/>
    <a:srgbClr val="E7E7E7"/>
    <a:srgbClr val="00B05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16" autoAdjust="0"/>
    <p:restoredTop sz="95190" autoAdjust="0"/>
  </p:normalViewPr>
  <p:slideViewPr>
    <p:cSldViewPr snapToGrid="0">
      <p:cViewPr varScale="1">
        <p:scale>
          <a:sx n="68" d="100"/>
          <a:sy n="68" d="100"/>
        </p:scale>
        <p:origin x="508" y="56"/>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ok Nangalia" userId="992e4a02-f563-4f70-97b2-c5cf307ae3fb" providerId="ADAL" clId="{0FEB7B23-245D-4DCA-BB98-F2929A46E024}"/>
    <pc:docChg chg="modSld">
      <pc:chgData name="Alok Nangalia" userId="992e4a02-f563-4f70-97b2-c5cf307ae3fb" providerId="ADAL" clId="{0FEB7B23-245D-4DCA-BB98-F2929A46E024}" dt="2024-05-03T14:48:06.264" v="7" actId="20577"/>
      <pc:docMkLst>
        <pc:docMk/>
      </pc:docMkLst>
      <pc:sldChg chg="modSp mod">
        <pc:chgData name="Alok Nangalia" userId="992e4a02-f563-4f70-97b2-c5cf307ae3fb" providerId="ADAL" clId="{0FEB7B23-245D-4DCA-BB98-F2929A46E024}" dt="2024-05-03T14:48:06.264" v="7" actId="20577"/>
        <pc:sldMkLst>
          <pc:docMk/>
          <pc:sldMk cId="4119400674" sldId="1037"/>
        </pc:sldMkLst>
        <pc:spChg chg="mod">
          <ac:chgData name="Alok Nangalia" userId="992e4a02-f563-4f70-97b2-c5cf307ae3fb" providerId="ADAL" clId="{0FEB7B23-245D-4DCA-BB98-F2929A46E024}" dt="2024-05-03T14:48:06.264" v="7" actId="20577"/>
          <ac:spMkLst>
            <pc:docMk/>
            <pc:sldMk cId="4119400674" sldId="1037"/>
            <ac:spMk id="9" creationId="{F9BD197A-CFC1-35EA-DCEB-54D71BD9189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marcellusindia.sharepoint.com/sites/allresearch/Shared%20Documents/Nandita/Polarization%20(2023)/exhibi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marcellusindia.sharepoint.com/sites/allresearch/Shared%20Documents/Nandita/Polarization%20(2023)/exhibi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marcellusindia.sharepoint.com/sites/allresearch/Shared%20Documents/Nandita/Polarization%20(2023)/exhibit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'[exhibits.xlsx]exhibit 5'!$E$2</c:f>
              <c:strCache>
                <c:ptCount val="1"/>
                <c:pt idx="0">
                  <c:v>UPI Transactions (Value in Rs. Bn) - left axis</c:v>
                </c:pt>
              </c:strCache>
            </c:strRef>
          </c:tx>
          <c:spPr>
            <a:ln w="28575" cap="rnd">
              <a:solidFill>
                <a:srgbClr val="002060"/>
              </a:solidFill>
              <a:round/>
            </a:ln>
            <a:effectLst/>
          </c:spPr>
          <c:marker>
            <c:symbol val="none"/>
          </c:marker>
          <c:cat>
            <c:strRef>
              <c:f>'[exhibits.xlsx]exhibit 5'!$A$3:$A$92</c:f>
              <c:strCache>
                <c:ptCount val="90"/>
                <c:pt idx="0">
                  <c:v>Jul-16</c:v>
                </c:pt>
                <c:pt idx="1">
                  <c:v>Aug-16</c:v>
                </c:pt>
                <c:pt idx="2">
                  <c:v>Sep-16</c:v>
                </c:pt>
                <c:pt idx="3">
                  <c:v>Oct-16</c:v>
                </c:pt>
                <c:pt idx="4">
                  <c:v>Nov-16</c:v>
                </c:pt>
                <c:pt idx="5">
                  <c:v>Dec-16</c:v>
                </c:pt>
                <c:pt idx="6">
                  <c:v>Jan-17</c:v>
                </c:pt>
                <c:pt idx="7">
                  <c:v>Feb-17</c:v>
                </c:pt>
                <c:pt idx="8">
                  <c:v>Mar-17</c:v>
                </c:pt>
                <c:pt idx="9">
                  <c:v>Apr-17</c:v>
                </c:pt>
                <c:pt idx="10">
                  <c:v>May-17</c:v>
                </c:pt>
                <c:pt idx="11">
                  <c:v>Jun-17</c:v>
                </c:pt>
                <c:pt idx="12">
                  <c:v>Jul-17</c:v>
                </c:pt>
                <c:pt idx="13">
                  <c:v>Aug-17</c:v>
                </c:pt>
                <c:pt idx="14">
                  <c:v>Sep-17</c:v>
                </c:pt>
                <c:pt idx="15">
                  <c:v>Oct-17</c:v>
                </c:pt>
                <c:pt idx="16">
                  <c:v>Nov-17</c:v>
                </c:pt>
                <c:pt idx="17">
                  <c:v>Dec-17</c:v>
                </c:pt>
                <c:pt idx="18">
                  <c:v>Jan-18</c:v>
                </c:pt>
                <c:pt idx="19">
                  <c:v>Feb-18</c:v>
                </c:pt>
                <c:pt idx="20">
                  <c:v>Mar-18</c:v>
                </c:pt>
                <c:pt idx="21">
                  <c:v>Apr-18</c:v>
                </c:pt>
                <c:pt idx="22">
                  <c:v>May-18</c:v>
                </c:pt>
                <c:pt idx="23">
                  <c:v>Jun-18</c:v>
                </c:pt>
                <c:pt idx="24">
                  <c:v>Jul-18</c:v>
                </c:pt>
                <c:pt idx="25">
                  <c:v>Aug-18</c:v>
                </c:pt>
                <c:pt idx="26">
                  <c:v>Sep-18</c:v>
                </c:pt>
                <c:pt idx="27">
                  <c:v>Oct-18</c:v>
                </c:pt>
                <c:pt idx="28">
                  <c:v>Nov-18</c:v>
                </c:pt>
                <c:pt idx="29">
                  <c:v>Dec-18</c:v>
                </c:pt>
                <c:pt idx="30">
                  <c:v>Jan-19</c:v>
                </c:pt>
                <c:pt idx="31">
                  <c:v>Feb-19</c:v>
                </c:pt>
                <c:pt idx="32">
                  <c:v>Mar-19</c:v>
                </c:pt>
                <c:pt idx="33">
                  <c:v>Apr-19</c:v>
                </c:pt>
                <c:pt idx="34">
                  <c:v>May-19</c:v>
                </c:pt>
                <c:pt idx="35">
                  <c:v>Jun-19</c:v>
                </c:pt>
                <c:pt idx="36">
                  <c:v>Jul-19</c:v>
                </c:pt>
                <c:pt idx="37">
                  <c:v>Aug-19</c:v>
                </c:pt>
                <c:pt idx="38">
                  <c:v>Sep-19</c:v>
                </c:pt>
                <c:pt idx="39">
                  <c:v>Oct-19</c:v>
                </c:pt>
                <c:pt idx="40">
                  <c:v>Nov-19</c:v>
                </c:pt>
                <c:pt idx="41">
                  <c:v>Dec-19</c:v>
                </c:pt>
                <c:pt idx="42">
                  <c:v>Jan-20</c:v>
                </c:pt>
                <c:pt idx="43">
                  <c:v>Feb-20</c:v>
                </c:pt>
                <c:pt idx="44">
                  <c:v>Mar-20</c:v>
                </c:pt>
                <c:pt idx="45">
                  <c:v>Apr-20</c:v>
                </c:pt>
                <c:pt idx="46">
                  <c:v>May-20</c:v>
                </c:pt>
                <c:pt idx="47">
                  <c:v>Jun-20</c:v>
                </c:pt>
                <c:pt idx="48">
                  <c:v>Jul-20</c:v>
                </c:pt>
                <c:pt idx="49">
                  <c:v>Aug-20</c:v>
                </c:pt>
                <c:pt idx="50">
                  <c:v>Sep-20</c:v>
                </c:pt>
                <c:pt idx="51">
                  <c:v>Oct-20</c:v>
                </c:pt>
                <c:pt idx="52">
                  <c:v>Nov-20</c:v>
                </c:pt>
                <c:pt idx="53">
                  <c:v>Dec-20</c:v>
                </c:pt>
                <c:pt idx="54">
                  <c:v>Jan-21</c:v>
                </c:pt>
                <c:pt idx="55">
                  <c:v>Feb-21</c:v>
                </c:pt>
                <c:pt idx="56">
                  <c:v>Mar-21</c:v>
                </c:pt>
                <c:pt idx="57">
                  <c:v>Apr-21</c:v>
                </c:pt>
                <c:pt idx="58">
                  <c:v>May-21</c:v>
                </c:pt>
                <c:pt idx="59">
                  <c:v>Jun-21</c:v>
                </c:pt>
                <c:pt idx="60">
                  <c:v>Jul-21</c:v>
                </c:pt>
                <c:pt idx="61">
                  <c:v>Aug-21</c:v>
                </c:pt>
                <c:pt idx="62">
                  <c:v>Sep-21</c:v>
                </c:pt>
                <c:pt idx="63">
                  <c:v>Oct-21</c:v>
                </c:pt>
                <c:pt idx="64">
                  <c:v>Nov-21</c:v>
                </c:pt>
                <c:pt idx="65">
                  <c:v>Dec-21</c:v>
                </c:pt>
                <c:pt idx="66">
                  <c:v>Jan-22</c:v>
                </c:pt>
                <c:pt idx="67">
                  <c:v>Feb-22</c:v>
                </c:pt>
                <c:pt idx="68">
                  <c:v>Mar-22</c:v>
                </c:pt>
                <c:pt idx="69">
                  <c:v>Apr-22</c:v>
                </c:pt>
                <c:pt idx="70">
                  <c:v>May-22</c:v>
                </c:pt>
                <c:pt idx="71">
                  <c:v>Jun-22</c:v>
                </c:pt>
                <c:pt idx="72">
                  <c:v>Jul-22</c:v>
                </c:pt>
                <c:pt idx="73">
                  <c:v>Aug-22</c:v>
                </c:pt>
                <c:pt idx="74">
                  <c:v>Sep-22</c:v>
                </c:pt>
                <c:pt idx="75">
                  <c:v>Oct-22</c:v>
                </c:pt>
                <c:pt idx="76">
                  <c:v>Nov-22</c:v>
                </c:pt>
                <c:pt idx="77">
                  <c:v>Dec-22</c:v>
                </c:pt>
                <c:pt idx="78">
                  <c:v>Jan-23</c:v>
                </c:pt>
                <c:pt idx="79">
                  <c:v>Feb-23</c:v>
                </c:pt>
                <c:pt idx="80">
                  <c:v>Mar-23</c:v>
                </c:pt>
                <c:pt idx="81">
                  <c:v>Apr-23</c:v>
                </c:pt>
                <c:pt idx="82">
                  <c:v>May-23</c:v>
                </c:pt>
                <c:pt idx="83">
                  <c:v>Jun-23</c:v>
                </c:pt>
                <c:pt idx="84">
                  <c:v>Jul-23</c:v>
                </c:pt>
                <c:pt idx="85">
                  <c:v>Aug-23</c:v>
                </c:pt>
                <c:pt idx="86">
                  <c:v>Sep'23</c:v>
                </c:pt>
                <c:pt idx="87">
                  <c:v>Oct'23</c:v>
                </c:pt>
                <c:pt idx="88">
                  <c:v>Nov'23</c:v>
                </c:pt>
                <c:pt idx="89">
                  <c:v>Dec'23</c:v>
                </c:pt>
              </c:strCache>
            </c:strRef>
          </c:cat>
          <c:val>
            <c:numRef>
              <c:f>'[exhibits.xlsx]exhibit 5'!$E$3:$E$92</c:f>
              <c:numCache>
                <c:formatCode>_ * #,##0_ ;_ * \-#,##0_ ;_ * "-"??_ ;_ @_ </c:formatCode>
                <c:ptCount val="90"/>
                <c:pt idx="0">
                  <c:v>3.8E-3</c:v>
                </c:pt>
                <c:pt idx="1">
                  <c:v>3.0899999999999997E-2</c:v>
                </c:pt>
                <c:pt idx="2">
                  <c:v>0.32640000000000002</c:v>
                </c:pt>
                <c:pt idx="3">
                  <c:v>0.48570000000000002</c:v>
                </c:pt>
                <c:pt idx="4">
                  <c:v>1.0045999999999999</c:v>
                </c:pt>
                <c:pt idx="5">
                  <c:v>7.0792999999999999</c:v>
                </c:pt>
                <c:pt idx="6">
                  <c:v>16.962199999999999</c:v>
                </c:pt>
                <c:pt idx="7">
                  <c:v>19.377099999999999</c:v>
                </c:pt>
                <c:pt idx="8">
                  <c:v>24.2514</c:v>
                </c:pt>
                <c:pt idx="9">
                  <c:v>22.712399999999999</c:v>
                </c:pt>
                <c:pt idx="10">
                  <c:v>27.970700000000001</c:v>
                </c:pt>
                <c:pt idx="11">
                  <c:v>30.983600000000003</c:v>
                </c:pt>
                <c:pt idx="12">
                  <c:v>34.113500000000002</c:v>
                </c:pt>
                <c:pt idx="13">
                  <c:v>41.566200000000002</c:v>
                </c:pt>
                <c:pt idx="14">
                  <c:v>53.258100000000006</c:v>
                </c:pt>
                <c:pt idx="15">
                  <c:v>70.577799999999996</c:v>
                </c:pt>
                <c:pt idx="16">
                  <c:v>96.693299999999994</c:v>
                </c:pt>
                <c:pt idx="17">
                  <c:v>131.7424</c:v>
                </c:pt>
                <c:pt idx="18">
                  <c:v>155.71200000000002</c:v>
                </c:pt>
                <c:pt idx="19">
                  <c:v>191.262</c:v>
                </c:pt>
                <c:pt idx="20">
                  <c:v>241.726</c:v>
                </c:pt>
                <c:pt idx="21">
                  <c:v>270.21850000000001</c:v>
                </c:pt>
                <c:pt idx="22">
                  <c:v>332.88510000000002</c:v>
                </c:pt>
                <c:pt idx="23">
                  <c:v>408.34030000000001</c:v>
                </c:pt>
                <c:pt idx="24">
                  <c:v>518.43139999999994</c:v>
                </c:pt>
                <c:pt idx="25">
                  <c:v>542.12260000000003</c:v>
                </c:pt>
                <c:pt idx="26">
                  <c:v>598.35360000000003</c:v>
                </c:pt>
                <c:pt idx="27">
                  <c:v>749.78270000000009</c:v>
                </c:pt>
                <c:pt idx="28">
                  <c:v>822.32210000000009</c:v>
                </c:pt>
                <c:pt idx="29">
                  <c:v>1025.9482</c:v>
                </c:pt>
                <c:pt idx="30">
                  <c:v>1099.3243</c:v>
                </c:pt>
                <c:pt idx="31">
                  <c:v>1067.3712</c:v>
                </c:pt>
                <c:pt idx="32">
                  <c:v>1334.6071999999999</c:v>
                </c:pt>
                <c:pt idx="33">
                  <c:v>1420.3439000000001</c:v>
                </c:pt>
                <c:pt idx="34">
                  <c:v>1524.4929000000002</c:v>
                </c:pt>
                <c:pt idx="35">
                  <c:v>1465.6635000000001</c:v>
                </c:pt>
                <c:pt idx="36">
                  <c:v>1463.8664000000001</c:v>
                </c:pt>
                <c:pt idx="37">
                  <c:v>1545.0489000000002</c:v>
                </c:pt>
                <c:pt idx="38">
                  <c:v>1614.5655999999999</c:v>
                </c:pt>
                <c:pt idx="39">
                  <c:v>1913.5994000000001</c:v>
                </c:pt>
                <c:pt idx="40">
                  <c:v>1892.2909</c:v>
                </c:pt>
                <c:pt idx="41">
                  <c:v>2025.2076000000002</c:v>
                </c:pt>
                <c:pt idx="42">
                  <c:v>2162.4297000000001</c:v>
                </c:pt>
                <c:pt idx="43">
                  <c:v>2225.1695</c:v>
                </c:pt>
                <c:pt idx="44">
                  <c:v>2064.6230999999998</c:v>
                </c:pt>
                <c:pt idx="45">
                  <c:v>1511.4066</c:v>
                </c:pt>
                <c:pt idx="46">
                  <c:v>2183.9160000000002</c:v>
                </c:pt>
                <c:pt idx="47">
                  <c:v>2618.35</c:v>
                </c:pt>
                <c:pt idx="48">
                  <c:v>2905.3786</c:v>
                </c:pt>
                <c:pt idx="49">
                  <c:v>2983.0760999999998</c:v>
                </c:pt>
                <c:pt idx="50">
                  <c:v>3290.2765999999997</c:v>
                </c:pt>
                <c:pt idx="51">
                  <c:v>3861.0673999999999</c:v>
                </c:pt>
                <c:pt idx="52">
                  <c:v>3909.9915000000001</c:v>
                </c:pt>
                <c:pt idx="53">
                  <c:v>4161.7620999999999</c:v>
                </c:pt>
                <c:pt idx="54">
                  <c:v>4311.8189000000002</c:v>
                </c:pt>
                <c:pt idx="55">
                  <c:v>4250.6275999999998</c:v>
                </c:pt>
                <c:pt idx="56">
                  <c:v>5048.8644000000004</c:v>
                </c:pt>
                <c:pt idx="57">
                  <c:v>4936.6368000000002</c:v>
                </c:pt>
                <c:pt idx="58">
                  <c:v>4906.3865000000005</c:v>
                </c:pt>
                <c:pt idx="59">
                  <c:v>5473.7317000000003</c:v>
                </c:pt>
                <c:pt idx="60">
                  <c:v>6062.8114000000005</c:v>
                </c:pt>
                <c:pt idx="61">
                  <c:v>6391.1695</c:v>
                </c:pt>
                <c:pt idx="62">
                  <c:v>6543.5181000000002</c:v>
                </c:pt>
                <c:pt idx="63">
                  <c:v>7714.4497999999994</c:v>
                </c:pt>
                <c:pt idx="64">
                  <c:v>7684.3611000000001</c:v>
                </c:pt>
                <c:pt idx="65">
                  <c:v>8268.4822000000004</c:v>
                </c:pt>
                <c:pt idx="66">
                  <c:v>8319.9310999999998</c:v>
                </c:pt>
                <c:pt idx="67">
                  <c:v>8268.43</c:v>
                </c:pt>
                <c:pt idx="68">
                  <c:v>9605.8166000000001</c:v>
                </c:pt>
                <c:pt idx="69">
                  <c:v>9833.0226999999995</c:v>
                </c:pt>
                <c:pt idx="70">
                  <c:v>10415.200000000001</c:v>
                </c:pt>
                <c:pt idx="71">
                  <c:v>10143.84</c:v>
                </c:pt>
                <c:pt idx="72">
                  <c:v>10629.91</c:v>
                </c:pt>
                <c:pt idx="73">
                  <c:v>10727.926799999999</c:v>
                </c:pt>
                <c:pt idx="74">
                  <c:v>11164.381000000001</c:v>
                </c:pt>
                <c:pt idx="75">
                  <c:v>12115.8251</c:v>
                </c:pt>
                <c:pt idx="76">
                  <c:v>11905.933899999998</c:v>
                </c:pt>
                <c:pt idx="77">
                  <c:v>12820.5501</c:v>
                </c:pt>
                <c:pt idx="78">
                  <c:v>12987.266200000002</c:v>
                </c:pt>
                <c:pt idx="79">
                  <c:v>12358.466200000001</c:v>
                </c:pt>
                <c:pt idx="80">
                  <c:v>14104.4301</c:v>
                </c:pt>
                <c:pt idx="81">
                  <c:v>14070.075500000001</c:v>
                </c:pt>
                <c:pt idx="82">
                  <c:v>14891.454399999999</c:v>
                </c:pt>
                <c:pt idx="83">
                  <c:v>14754.6427</c:v>
                </c:pt>
                <c:pt idx="84">
                  <c:v>15336.451999999999</c:v>
                </c:pt>
                <c:pt idx="85">
                  <c:v>15765.365600000001</c:v>
                </c:pt>
                <c:pt idx="86">
                  <c:v>15791.3318</c:v>
                </c:pt>
                <c:pt idx="87">
                  <c:v>17157.683400000002</c:v>
                </c:pt>
                <c:pt idx="88">
                  <c:v>17397.4061</c:v>
                </c:pt>
                <c:pt idx="89">
                  <c:v>18229.494200000001</c:v>
                </c:pt>
              </c:numCache>
            </c:numRef>
          </c:val>
          <c:smooth val="0"/>
          <c:extLst>
            <c:ext xmlns:c16="http://schemas.microsoft.com/office/drawing/2014/chart" uri="{C3380CC4-5D6E-409C-BE32-E72D297353CC}">
              <c16:uniqueId val="{00000000-C8B0-4AFD-9A88-D4206611DB00}"/>
            </c:ext>
          </c:extLst>
        </c:ser>
        <c:dLbls>
          <c:showLegendKey val="0"/>
          <c:showVal val="0"/>
          <c:showCatName val="0"/>
          <c:showSerName val="0"/>
          <c:showPercent val="0"/>
          <c:showBubbleSize val="0"/>
        </c:dLbls>
        <c:marker val="1"/>
        <c:smooth val="0"/>
        <c:axId val="1020657656"/>
        <c:axId val="1020656936"/>
      </c:lineChart>
      <c:lineChart>
        <c:grouping val="standard"/>
        <c:varyColors val="0"/>
        <c:ser>
          <c:idx val="1"/>
          <c:order val="1"/>
          <c:tx>
            <c:strRef>
              <c:f>'[exhibits.xlsx]exhibit 5'!$F$2</c:f>
              <c:strCache>
                <c:ptCount val="1"/>
                <c:pt idx="0">
                  <c:v>UPI Transactions (Volume in bn) - right axis</c:v>
                </c:pt>
              </c:strCache>
            </c:strRef>
          </c:tx>
          <c:spPr>
            <a:ln w="28575" cap="rnd">
              <a:solidFill>
                <a:srgbClr val="FF0000"/>
              </a:solidFill>
              <a:prstDash val="sysDash"/>
              <a:round/>
            </a:ln>
            <a:effectLst/>
          </c:spPr>
          <c:marker>
            <c:symbol val="none"/>
          </c:marker>
          <c:cat>
            <c:strRef>
              <c:f>'[exhibits.xlsx]exhibit 5'!$A$3:$A$92</c:f>
              <c:strCache>
                <c:ptCount val="90"/>
                <c:pt idx="0">
                  <c:v>Jul-16</c:v>
                </c:pt>
                <c:pt idx="1">
                  <c:v>Aug-16</c:v>
                </c:pt>
                <c:pt idx="2">
                  <c:v>Sep-16</c:v>
                </c:pt>
                <c:pt idx="3">
                  <c:v>Oct-16</c:v>
                </c:pt>
                <c:pt idx="4">
                  <c:v>Nov-16</c:v>
                </c:pt>
                <c:pt idx="5">
                  <c:v>Dec-16</c:v>
                </c:pt>
                <c:pt idx="6">
                  <c:v>Jan-17</c:v>
                </c:pt>
                <c:pt idx="7">
                  <c:v>Feb-17</c:v>
                </c:pt>
                <c:pt idx="8">
                  <c:v>Mar-17</c:v>
                </c:pt>
                <c:pt idx="9">
                  <c:v>Apr-17</c:v>
                </c:pt>
                <c:pt idx="10">
                  <c:v>May-17</c:v>
                </c:pt>
                <c:pt idx="11">
                  <c:v>Jun-17</c:v>
                </c:pt>
                <c:pt idx="12">
                  <c:v>Jul-17</c:v>
                </c:pt>
                <c:pt idx="13">
                  <c:v>Aug-17</c:v>
                </c:pt>
                <c:pt idx="14">
                  <c:v>Sep-17</c:v>
                </c:pt>
                <c:pt idx="15">
                  <c:v>Oct-17</c:v>
                </c:pt>
                <c:pt idx="16">
                  <c:v>Nov-17</c:v>
                </c:pt>
                <c:pt idx="17">
                  <c:v>Dec-17</c:v>
                </c:pt>
                <c:pt idx="18">
                  <c:v>Jan-18</c:v>
                </c:pt>
                <c:pt idx="19">
                  <c:v>Feb-18</c:v>
                </c:pt>
                <c:pt idx="20">
                  <c:v>Mar-18</c:v>
                </c:pt>
                <c:pt idx="21">
                  <c:v>Apr-18</c:v>
                </c:pt>
                <c:pt idx="22">
                  <c:v>May-18</c:v>
                </c:pt>
                <c:pt idx="23">
                  <c:v>Jun-18</c:v>
                </c:pt>
                <c:pt idx="24">
                  <c:v>Jul-18</c:v>
                </c:pt>
                <c:pt idx="25">
                  <c:v>Aug-18</c:v>
                </c:pt>
                <c:pt idx="26">
                  <c:v>Sep-18</c:v>
                </c:pt>
                <c:pt idx="27">
                  <c:v>Oct-18</c:v>
                </c:pt>
                <c:pt idx="28">
                  <c:v>Nov-18</c:v>
                </c:pt>
                <c:pt idx="29">
                  <c:v>Dec-18</c:v>
                </c:pt>
                <c:pt idx="30">
                  <c:v>Jan-19</c:v>
                </c:pt>
                <c:pt idx="31">
                  <c:v>Feb-19</c:v>
                </c:pt>
                <c:pt idx="32">
                  <c:v>Mar-19</c:v>
                </c:pt>
                <c:pt idx="33">
                  <c:v>Apr-19</c:v>
                </c:pt>
                <c:pt idx="34">
                  <c:v>May-19</c:v>
                </c:pt>
                <c:pt idx="35">
                  <c:v>Jun-19</c:v>
                </c:pt>
                <c:pt idx="36">
                  <c:v>Jul-19</c:v>
                </c:pt>
                <c:pt idx="37">
                  <c:v>Aug-19</c:v>
                </c:pt>
                <c:pt idx="38">
                  <c:v>Sep-19</c:v>
                </c:pt>
                <c:pt idx="39">
                  <c:v>Oct-19</c:v>
                </c:pt>
                <c:pt idx="40">
                  <c:v>Nov-19</c:v>
                </c:pt>
                <c:pt idx="41">
                  <c:v>Dec-19</c:v>
                </c:pt>
                <c:pt idx="42">
                  <c:v>Jan-20</c:v>
                </c:pt>
                <c:pt idx="43">
                  <c:v>Feb-20</c:v>
                </c:pt>
                <c:pt idx="44">
                  <c:v>Mar-20</c:v>
                </c:pt>
                <c:pt idx="45">
                  <c:v>Apr-20</c:v>
                </c:pt>
                <c:pt idx="46">
                  <c:v>May-20</c:v>
                </c:pt>
                <c:pt idx="47">
                  <c:v>Jun-20</c:v>
                </c:pt>
                <c:pt idx="48">
                  <c:v>Jul-20</c:v>
                </c:pt>
                <c:pt idx="49">
                  <c:v>Aug-20</c:v>
                </c:pt>
                <c:pt idx="50">
                  <c:v>Sep-20</c:v>
                </c:pt>
                <c:pt idx="51">
                  <c:v>Oct-20</c:v>
                </c:pt>
                <c:pt idx="52">
                  <c:v>Nov-20</c:v>
                </c:pt>
                <c:pt idx="53">
                  <c:v>Dec-20</c:v>
                </c:pt>
                <c:pt idx="54">
                  <c:v>Jan-21</c:v>
                </c:pt>
                <c:pt idx="55">
                  <c:v>Feb-21</c:v>
                </c:pt>
                <c:pt idx="56">
                  <c:v>Mar-21</c:v>
                </c:pt>
                <c:pt idx="57">
                  <c:v>Apr-21</c:v>
                </c:pt>
                <c:pt idx="58">
                  <c:v>May-21</c:v>
                </c:pt>
                <c:pt idx="59">
                  <c:v>Jun-21</c:v>
                </c:pt>
                <c:pt idx="60">
                  <c:v>Jul-21</c:v>
                </c:pt>
                <c:pt idx="61">
                  <c:v>Aug-21</c:v>
                </c:pt>
                <c:pt idx="62">
                  <c:v>Sep-21</c:v>
                </c:pt>
                <c:pt idx="63">
                  <c:v>Oct-21</c:v>
                </c:pt>
                <c:pt idx="64">
                  <c:v>Nov-21</c:v>
                </c:pt>
                <c:pt idx="65">
                  <c:v>Dec-21</c:v>
                </c:pt>
                <c:pt idx="66">
                  <c:v>Jan-22</c:v>
                </c:pt>
                <c:pt idx="67">
                  <c:v>Feb-22</c:v>
                </c:pt>
                <c:pt idx="68">
                  <c:v>Mar-22</c:v>
                </c:pt>
                <c:pt idx="69">
                  <c:v>Apr-22</c:v>
                </c:pt>
                <c:pt idx="70">
                  <c:v>May-22</c:v>
                </c:pt>
                <c:pt idx="71">
                  <c:v>Jun-22</c:v>
                </c:pt>
                <c:pt idx="72">
                  <c:v>Jul-22</c:v>
                </c:pt>
                <c:pt idx="73">
                  <c:v>Aug-22</c:v>
                </c:pt>
                <c:pt idx="74">
                  <c:v>Sep-22</c:v>
                </c:pt>
                <c:pt idx="75">
                  <c:v>Oct-22</c:v>
                </c:pt>
                <c:pt idx="76">
                  <c:v>Nov-22</c:v>
                </c:pt>
                <c:pt idx="77">
                  <c:v>Dec-22</c:v>
                </c:pt>
                <c:pt idx="78">
                  <c:v>Jan-23</c:v>
                </c:pt>
                <c:pt idx="79">
                  <c:v>Feb-23</c:v>
                </c:pt>
                <c:pt idx="80">
                  <c:v>Mar-23</c:v>
                </c:pt>
                <c:pt idx="81">
                  <c:v>Apr-23</c:v>
                </c:pt>
                <c:pt idx="82">
                  <c:v>May-23</c:v>
                </c:pt>
                <c:pt idx="83">
                  <c:v>Jun-23</c:v>
                </c:pt>
                <c:pt idx="84">
                  <c:v>Jul-23</c:v>
                </c:pt>
                <c:pt idx="85">
                  <c:v>Aug-23</c:v>
                </c:pt>
                <c:pt idx="86">
                  <c:v>Sep'23</c:v>
                </c:pt>
                <c:pt idx="87">
                  <c:v>Oct'23</c:v>
                </c:pt>
                <c:pt idx="88">
                  <c:v>Nov'23</c:v>
                </c:pt>
                <c:pt idx="89">
                  <c:v>Dec'23</c:v>
                </c:pt>
              </c:strCache>
            </c:strRef>
          </c:cat>
          <c:val>
            <c:numRef>
              <c:f>'[exhibits.xlsx]exhibit 5'!$F$3:$F$92</c:f>
              <c:numCache>
                <c:formatCode>General</c:formatCode>
                <c:ptCount val="90"/>
                <c:pt idx="0">
                  <c:v>8.9999999999999992E-5</c:v>
                </c:pt>
                <c:pt idx="1">
                  <c:v>8.9999999999999992E-5</c:v>
                </c:pt>
                <c:pt idx="2">
                  <c:v>8.9999999999999992E-5</c:v>
                </c:pt>
                <c:pt idx="3">
                  <c:v>1E-4</c:v>
                </c:pt>
                <c:pt idx="4">
                  <c:v>2.9E-4</c:v>
                </c:pt>
                <c:pt idx="5">
                  <c:v>1.99E-3</c:v>
                </c:pt>
                <c:pt idx="6">
                  <c:v>4.4599999999999996E-3</c:v>
                </c:pt>
                <c:pt idx="7">
                  <c:v>4.3800000000000002E-3</c:v>
                </c:pt>
                <c:pt idx="8">
                  <c:v>6.3699999999999998E-3</c:v>
                </c:pt>
                <c:pt idx="9">
                  <c:v>7.1999999999999998E-3</c:v>
                </c:pt>
                <c:pt idx="10">
                  <c:v>9.3600000000000003E-3</c:v>
                </c:pt>
                <c:pt idx="11">
                  <c:v>1.035E-2</c:v>
                </c:pt>
                <c:pt idx="12">
                  <c:v>1.1630000000000001E-2</c:v>
                </c:pt>
                <c:pt idx="13">
                  <c:v>1.6800000000000002E-2</c:v>
                </c:pt>
                <c:pt idx="14">
                  <c:v>3.0980000000000001E-2</c:v>
                </c:pt>
                <c:pt idx="15">
                  <c:v>7.6960000000000001E-2</c:v>
                </c:pt>
                <c:pt idx="16">
                  <c:v>0.10502</c:v>
                </c:pt>
                <c:pt idx="17">
                  <c:v>0.14563999999999999</c:v>
                </c:pt>
                <c:pt idx="18">
                  <c:v>0.15183000000000002</c:v>
                </c:pt>
                <c:pt idx="19">
                  <c:v>0.1714</c:v>
                </c:pt>
                <c:pt idx="20">
                  <c:v>0.17805000000000001</c:v>
                </c:pt>
                <c:pt idx="21">
                  <c:v>0.19008</c:v>
                </c:pt>
                <c:pt idx="22">
                  <c:v>0.18947999999999998</c:v>
                </c:pt>
                <c:pt idx="23">
                  <c:v>0.24637000000000001</c:v>
                </c:pt>
                <c:pt idx="24">
                  <c:v>0.27374999999999999</c:v>
                </c:pt>
                <c:pt idx="25">
                  <c:v>0.31201999999999996</c:v>
                </c:pt>
                <c:pt idx="26">
                  <c:v>0.40587000000000001</c:v>
                </c:pt>
                <c:pt idx="27">
                  <c:v>0.48236000000000001</c:v>
                </c:pt>
                <c:pt idx="28">
                  <c:v>0.52494000000000007</c:v>
                </c:pt>
                <c:pt idx="29">
                  <c:v>0.62017</c:v>
                </c:pt>
                <c:pt idx="30">
                  <c:v>0.67274999999999996</c:v>
                </c:pt>
                <c:pt idx="31">
                  <c:v>0.67419000000000007</c:v>
                </c:pt>
                <c:pt idx="32">
                  <c:v>0.79953999999999992</c:v>
                </c:pt>
                <c:pt idx="33">
                  <c:v>0.78178999999999998</c:v>
                </c:pt>
                <c:pt idx="34">
                  <c:v>0.73353999999999997</c:v>
                </c:pt>
                <c:pt idx="35">
                  <c:v>0.75453999999999999</c:v>
                </c:pt>
                <c:pt idx="36">
                  <c:v>0.82228999999999997</c:v>
                </c:pt>
                <c:pt idx="37">
                  <c:v>0.91835</c:v>
                </c:pt>
                <c:pt idx="38">
                  <c:v>0.95501999999999998</c:v>
                </c:pt>
                <c:pt idx="39">
                  <c:v>1.1483599999999998</c:v>
                </c:pt>
                <c:pt idx="40">
                  <c:v>1.2187699999999999</c:v>
                </c:pt>
                <c:pt idx="41">
                  <c:v>1.3084</c:v>
                </c:pt>
                <c:pt idx="42">
                  <c:v>1.3050200000000001</c:v>
                </c:pt>
                <c:pt idx="43">
                  <c:v>1.32569</c:v>
                </c:pt>
                <c:pt idx="44">
                  <c:v>1.2468399999999999</c:v>
                </c:pt>
                <c:pt idx="45">
                  <c:v>0.99957000000000007</c:v>
                </c:pt>
                <c:pt idx="46">
                  <c:v>1.2344999999999999</c:v>
                </c:pt>
                <c:pt idx="47">
                  <c:v>1.3369300000000002</c:v>
                </c:pt>
                <c:pt idx="48">
                  <c:v>1.4973599999999998</c:v>
                </c:pt>
                <c:pt idx="49">
                  <c:v>1.61883</c:v>
                </c:pt>
                <c:pt idx="50">
                  <c:v>1.8001400000000001</c:v>
                </c:pt>
                <c:pt idx="51">
                  <c:v>2.0716199999999998</c:v>
                </c:pt>
                <c:pt idx="52">
                  <c:v>2.2102300000000001</c:v>
                </c:pt>
                <c:pt idx="53">
                  <c:v>2.2341599999999997</c:v>
                </c:pt>
                <c:pt idx="54">
                  <c:v>2.3027299999999999</c:v>
                </c:pt>
                <c:pt idx="55">
                  <c:v>2.2928999999999999</c:v>
                </c:pt>
                <c:pt idx="56">
                  <c:v>2.7316799999999999</c:v>
                </c:pt>
                <c:pt idx="57">
                  <c:v>2.64106</c:v>
                </c:pt>
                <c:pt idx="58">
                  <c:v>2.5395700000000003</c:v>
                </c:pt>
                <c:pt idx="59">
                  <c:v>2.8075100000000002</c:v>
                </c:pt>
                <c:pt idx="60">
                  <c:v>3.2478200000000004</c:v>
                </c:pt>
                <c:pt idx="61">
                  <c:v>3.5555500000000002</c:v>
                </c:pt>
                <c:pt idx="62">
                  <c:v>3.6543000000000001</c:v>
                </c:pt>
                <c:pt idx="63">
                  <c:v>4.2186499999999993</c:v>
                </c:pt>
                <c:pt idx="64">
                  <c:v>4.1864799999999995</c:v>
                </c:pt>
                <c:pt idx="65">
                  <c:v>4.5663</c:v>
                </c:pt>
                <c:pt idx="66">
                  <c:v>4.6171499999999996</c:v>
                </c:pt>
                <c:pt idx="67">
                  <c:v>4.5274899999999993</c:v>
                </c:pt>
                <c:pt idx="68">
                  <c:v>5.4056499999999996</c:v>
                </c:pt>
                <c:pt idx="69">
                  <c:v>5.5830500000000001</c:v>
                </c:pt>
                <c:pt idx="70">
                  <c:v>5.9551999999999996</c:v>
                </c:pt>
                <c:pt idx="71">
                  <c:v>5.8627500000000001</c:v>
                </c:pt>
                <c:pt idx="72">
                  <c:v>6.2883999999999993</c:v>
                </c:pt>
                <c:pt idx="73">
                  <c:v>6.5796299999999999</c:v>
                </c:pt>
                <c:pt idx="74">
                  <c:v>6.7808000000000002</c:v>
                </c:pt>
                <c:pt idx="75">
                  <c:v>7.3054199999999998</c:v>
                </c:pt>
                <c:pt idx="76">
                  <c:v>7.30945</c:v>
                </c:pt>
                <c:pt idx="77">
                  <c:v>7.8294899999999998</c:v>
                </c:pt>
                <c:pt idx="78">
                  <c:v>8.0368899999999996</c:v>
                </c:pt>
                <c:pt idx="79">
                  <c:v>7.5347600000000003</c:v>
                </c:pt>
                <c:pt idx="80">
                  <c:v>8.6852999999999998</c:v>
                </c:pt>
                <c:pt idx="81">
                  <c:v>8.8981399999999997</c:v>
                </c:pt>
                <c:pt idx="82">
                  <c:v>9.4151900000000008</c:v>
                </c:pt>
                <c:pt idx="83">
                  <c:v>9.3350600000000004</c:v>
                </c:pt>
                <c:pt idx="84">
                  <c:v>9.9646100000000004</c:v>
                </c:pt>
                <c:pt idx="85">
                  <c:v>10.586020000000001</c:v>
                </c:pt>
                <c:pt idx="86">
                  <c:v>10.55569</c:v>
                </c:pt>
                <c:pt idx="87">
                  <c:v>11.408790000000002</c:v>
                </c:pt>
                <c:pt idx="88">
                  <c:v>11.235290000000001</c:v>
                </c:pt>
                <c:pt idx="89">
                  <c:v>12.02023</c:v>
                </c:pt>
              </c:numCache>
            </c:numRef>
          </c:val>
          <c:smooth val="0"/>
          <c:extLst>
            <c:ext xmlns:c16="http://schemas.microsoft.com/office/drawing/2014/chart" uri="{C3380CC4-5D6E-409C-BE32-E72D297353CC}">
              <c16:uniqueId val="{00000001-C8B0-4AFD-9A88-D4206611DB00}"/>
            </c:ext>
          </c:extLst>
        </c:ser>
        <c:dLbls>
          <c:showLegendKey val="0"/>
          <c:showVal val="0"/>
          <c:showCatName val="0"/>
          <c:showSerName val="0"/>
          <c:showPercent val="0"/>
          <c:showBubbleSize val="0"/>
        </c:dLbls>
        <c:marker val="1"/>
        <c:smooth val="0"/>
        <c:axId val="1089897688"/>
        <c:axId val="1089899488"/>
      </c:lineChart>
      <c:catAx>
        <c:axId val="1020657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1020656936"/>
        <c:crosses val="autoZero"/>
        <c:auto val="1"/>
        <c:lblAlgn val="ctr"/>
        <c:lblOffset val="100"/>
        <c:tickLblSkip val="2"/>
        <c:noMultiLvlLbl val="0"/>
      </c:catAx>
      <c:valAx>
        <c:axId val="1020656936"/>
        <c:scaling>
          <c:orientation val="minMax"/>
          <c:max val="19000"/>
          <c:min val="0"/>
        </c:scaling>
        <c:delete val="0"/>
        <c:axPos val="l"/>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IN"/>
                  <a:t>Value (in Rs. Bn)</a:t>
                </a:r>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_ * #,##0_ ;_ * \-#,##0_ ;_ * &quot;-&quot;??_ ;_ @_ "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1020657656"/>
        <c:crossesAt val="6"/>
        <c:crossBetween val="between"/>
      </c:valAx>
      <c:valAx>
        <c:axId val="1089899488"/>
        <c:scaling>
          <c:orientation val="minMax"/>
        </c:scaling>
        <c:delete val="0"/>
        <c:axPos val="r"/>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IN"/>
                  <a:t>Volume (in Bn)</a:t>
                </a:r>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1089897688"/>
        <c:crosses val="max"/>
        <c:crossBetween val="between"/>
      </c:valAx>
      <c:catAx>
        <c:axId val="1089897688"/>
        <c:scaling>
          <c:orientation val="minMax"/>
        </c:scaling>
        <c:delete val="1"/>
        <c:axPos val="b"/>
        <c:numFmt formatCode="General" sourceLinked="1"/>
        <c:majorTickMark val="out"/>
        <c:minorTickMark val="none"/>
        <c:tickLblPos val="nextTo"/>
        <c:crossAx val="1089899488"/>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b="1">
          <a:solidFill>
            <a:sysClr val="windowText" lastClr="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'[exhibits.xlsx]exhibit 7'!$B$1</c:f>
              <c:strCache>
                <c:ptCount val="1"/>
                <c:pt idx="0">
                  <c:v>Internet penetration in India</c:v>
                </c:pt>
              </c:strCache>
            </c:strRef>
          </c:tx>
          <c:spPr>
            <a:ln w="28575" cap="rnd">
              <a:solidFill>
                <a:srgbClr val="002060"/>
              </a:solidFill>
              <a:round/>
            </a:ln>
            <a:effectLst/>
          </c:spPr>
          <c:marker>
            <c:symbol val="none"/>
          </c:marker>
          <c:cat>
            <c:numRef>
              <c:f>'[exhibits.xlsx]exhibit 7'!$C$6:$C$16</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'[exhibits.xlsx]exhibit 7'!$D$6:$D$16</c:f>
              <c:numCache>
                <c:formatCode>0%</c:formatCode>
                <c:ptCount val="11"/>
                <c:pt idx="0">
                  <c:v>0.13500000000000001</c:v>
                </c:pt>
                <c:pt idx="1">
                  <c:v>0.14899999999999999</c:v>
                </c:pt>
                <c:pt idx="2" formatCode="0.00%">
                  <c:v>0.16500000000000001</c:v>
                </c:pt>
                <c:pt idx="3" formatCode="0.00%">
                  <c:v>0.24</c:v>
                </c:pt>
                <c:pt idx="4" formatCode="0.00%">
                  <c:v>0.28499999999999998</c:v>
                </c:pt>
                <c:pt idx="5">
                  <c:v>0.33700000000000002</c:v>
                </c:pt>
                <c:pt idx="6">
                  <c:v>0.434</c:v>
                </c:pt>
                <c:pt idx="7">
                  <c:v>0.46300000000000002</c:v>
                </c:pt>
                <c:pt idx="8" formatCode="0.00%">
                  <c:v>0.48099999999999998</c:v>
                </c:pt>
                <c:pt idx="9" formatCode="0.00%">
                  <c:v>0.51500000000000001</c:v>
                </c:pt>
                <c:pt idx="10" formatCode="0.00%">
                  <c:v>0.52400000000000002</c:v>
                </c:pt>
              </c:numCache>
            </c:numRef>
          </c:val>
          <c:smooth val="0"/>
          <c:extLst>
            <c:ext xmlns:c16="http://schemas.microsoft.com/office/drawing/2014/chart" uri="{C3380CC4-5D6E-409C-BE32-E72D297353CC}">
              <c16:uniqueId val="{00000000-D1C5-48DC-AB83-55F9D6EFD297}"/>
            </c:ext>
          </c:extLst>
        </c:ser>
        <c:dLbls>
          <c:showLegendKey val="0"/>
          <c:showVal val="0"/>
          <c:showCatName val="0"/>
          <c:showSerName val="0"/>
          <c:showPercent val="0"/>
          <c:showBubbleSize val="0"/>
        </c:dLbls>
        <c:smooth val="0"/>
        <c:axId val="1595886040"/>
        <c:axId val="1595885680"/>
      </c:lineChart>
      <c:catAx>
        <c:axId val="1595886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1595885680"/>
        <c:crosses val="autoZero"/>
        <c:auto val="1"/>
        <c:lblAlgn val="ctr"/>
        <c:lblOffset val="100"/>
        <c:noMultiLvlLbl val="0"/>
      </c:catAx>
      <c:valAx>
        <c:axId val="1595885680"/>
        <c:scaling>
          <c:orientation val="minMax"/>
          <c:min val="0.1"/>
        </c:scaling>
        <c:delete val="0"/>
        <c:axPos val="l"/>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IN"/>
                  <a:t>Percentage of people in India that have access to internet</a:t>
                </a:r>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159588604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b="1">
          <a:solidFill>
            <a:sysClr val="windowText" lastClr="000000"/>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rgbClr val="002060"/>
              </a:solidFill>
              <a:round/>
            </a:ln>
            <a:effectLst/>
          </c:spPr>
          <c:marker>
            <c:symbol val="none"/>
          </c:marker>
          <c:cat>
            <c:strRef>
              <c:f>'[exhibits.xlsx]exhibit 6'!$AE$1:$AI$1</c:f>
              <c:strCache>
                <c:ptCount val="5"/>
                <c:pt idx="0">
                  <c:v>FY20</c:v>
                </c:pt>
                <c:pt idx="1">
                  <c:v>FY21</c:v>
                </c:pt>
                <c:pt idx="2">
                  <c:v>FY22</c:v>
                </c:pt>
                <c:pt idx="3">
                  <c:v>FY23</c:v>
                </c:pt>
                <c:pt idx="4">
                  <c:v>Feb-24</c:v>
                </c:pt>
              </c:strCache>
            </c:strRef>
          </c:cat>
          <c:val>
            <c:numRef>
              <c:f>'[exhibits.xlsx]exhibit 6'!$AE$4:$AI$4</c:f>
              <c:numCache>
                <c:formatCode>General</c:formatCode>
                <c:ptCount val="5"/>
                <c:pt idx="0">
                  <c:v>100</c:v>
                </c:pt>
                <c:pt idx="1">
                  <c:v>100.53886139295606</c:v>
                </c:pt>
                <c:pt idx="2">
                  <c:v>112.18063365913699</c:v>
                </c:pt>
                <c:pt idx="3">
                  <c:v>118.45924434253389</c:v>
                </c:pt>
                <c:pt idx="4">
                  <c:v>127.2220888873708</c:v>
                </c:pt>
              </c:numCache>
            </c:numRef>
          </c:val>
          <c:smooth val="0"/>
          <c:extLst>
            <c:ext xmlns:c16="http://schemas.microsoft.com/office/drawing/2014/chart" uri="{C3380CC4-5D6E-409C-BE32-E72D297353CC}">
              <c16:uniqueId val="{00000000-653D-4F8C-BD40-3A4B15F82CCD}"/>
            </c:ext>
          </c:extLst>
        </c:ser>
        <c:dLbls>
          <c:showLegendKey val="0"/>
          <c:showVal val="0"/>
          <c:showCatName val="0"/>
          <c:showSerName val="0"/>
          <c:showPercent val="0"/>
          <c:showBubbleSize val="0"/>
        </c:dLbls>
        <c:smooth val="0"/>
        <c:axId val="51898639"/>
        <c:axId val="51899719"/>
      </c:lineChart>
      <c:catAx>
        <c:axId val="518986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51899719"/>
        <c:crosses val="autoZero"/>
        <c:auto val="1"/>
        <c:lblAlgn val="ctr"/>
        <c:lblOffset val="100"/>
        <c:noMultiLvlLbl val="0"/>
      </c:catAx>
      <c:valAx>
        <c:axId val="51899719"/>
        <c:scaling>
          <c:orientation val="minMax"/>
          <c:max val="130"/>
          <c:min val="100"/>
        </c:scaling>
        <c:delete val="0"/>
        <c:axPos val="l"/>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IN"/>
                  <a:t>Banking</a:t>
                </a:r>
                <a:r>
                  <a:rPr lang="en-IN" baseline="0"/>
                  <a:t> credit to small and micro enterprises (FY20=100)</a:t>
                </a:r>
                <a:endParaRPr lang="en-IN"/>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518986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b="1">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image" Target="../media/image11.png"/></Relationships>
</file>

<file path=ppt/diagrams/_rels/data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image" Target="../media/image15.jpg"/><Relationship Id="rId6" Type="http://schemas.openxmlformats.org/officeDocument/2006/relationships/image" Target="../media/image19.jpg"/><Relationship Id="rId5" Type="http://schemas.openxmlformats.org/officeDocument/2006/relationships/hyperlink" Target="https://yespunjab.com/india-china-military-talks-slightly-positive-more-on-friday/" TargetMode="External"/><Relationship Id="rId4" Type="http://schemas.openxmlformats.org/officeDocument/2006/relationships/image" Target="../media/image18.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image" Target="../media/image15.jpg"/><Relationship Id="rId6" Type="http://schemas.openxmlformats.org/officeDocument/2006/relationships/image" Target="../media/image19.jpg"/><Relationship Id="rId5" Type="http://schemas.openxmlformats.org/officeDocument/2006/relationships/hyperlink" Target="https://yespunjab.com/india-china-military-talks-slightly-positive-more-on-friday/" TargetMode="External"/><Relationship Id="rId4" Type="http://schemas.openxmlformats.org/officeDocument/2006/relationships/image" Target="../media/image18.jp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3D8D4E-A014-4E9C-A177-A746D13A696D}" type="doc">
      <dgm:prSet loTypeId="urn:microsoft.com/office/officeart/2011/layout/RadialPictureList" loCatId="picture" qsTypeId="urn:microsoft.com/office/officeart/2005/8/quickstyle/simple5" qsCatId="simple" csTypeId="urn:microsoft.com/office/officeart/2005/8/colors/accent1_4" csCatId="accent1" phldr="1"/>
      <dgm:spPr/>
      <dgm:t>
        <a:bodyPr/>
        <a:lstStyle/>
        <a:p>
          <a:endParaRPr lang="en-IN"/>
        </a:p>
      </dgm:t>
    </dgm:pt>
    <dgm:pt modelId="{D4ECC326-834D-41CE-86B0-B86A08F15170}">
      <dgm:prSet custT="1"/>
      <dgm:spPr>
        <a:solidFill>
          <a:srgbClr val="EE1C25"/>
        </a:solidFill>
      </dgm:spPr>
      <dgm:t>
        <a:bodyPr/>
        <a:lstStyle/>
        <a:p>
          <a:r>
            <a:rPr lang="en-US" sz="1800" b="1" dirty="0"/>
            <a:t>3 drivers of the </a:t>
          </a:r>
          <a:r>
            <a:rPr lang="en-US" sz="1800" b="1" dirty="0" err="1"/>
            <a:t>democratisation</a:t>
          </a:r>
          <a:r>
            <a:rPr lang="en-US" sz="1800" b="1" dirty="0"/>
            <a:t> of profits</a:t>
          </a:r>
          <a:endParaRPr lang="en-IN" sz="1800" b="1" dirty="0"/>
        </a:p>
      </dgm:t>
    </dgm:pt>
    <dgm:pt modelId="{32DE50C8-ADBA-4356-BA15-73F51523FB66}" type="parTrans" cxnId="{19E18256-A21E-427F-84B9-2A81E7326335}">
      <dgm:prSet/>
      <dgm:spPr/>
      <dgm:t>
        <a:bodyPr/>
        <a:lstStyle/>
        <a:p>
          <a:endParaRPr lang="en-IN"/>
        </a:p>
      </dgm:t>
    </dgm:pt>
    <dgm:pt modelId="{6BEC5776-EFB7-4EFC-903D-0095E66D14F2}" type="sibTrans" cxnId="{19E18256-A21E-427F-84B9-2A81E7326335}">
      <dgm:prSet/>
      <dgm:spPr/>
      <dgm:t>
        <a:bodyPr/>
        <a:lstStyle/>
        <a:p>
          <a:endParaRPr lang="en-IN"/>
        </a:p>
      </dgm:t>
    </dgm:pt>
    <dgm:pt modelId="{77467B37-56D9-4BEC-ABF6-9EC37E42E251}">
      <dgm:prSet/>
      <dgm:spPr/>
      <dgm:t>
        <a:bodyPr/>
        <a:lstStyle/>
        <a:p>
          <a:r>
            <a:rPr lang="en-US" b="1" dirty="0"/>
            <a:t>Steady buildup of India Stack and UPI</a:t>
          </a:r>
          <a:endParaRPr lang="en-IN" b="1" dirty="0"/>
        </a:p>
      </dgm:t>
    </dgm:pt>
    <dgm:pt modelId="{96254DEA-C0F6-483F-81E6-B7BA8E52CC8E}" type="parTrans" cxnId="{F107BFE6-857A-43C6-B6FC-BC179ACB04EF}">
      <dgm:prSet/>
      <dgm:spPr/>
      <dgm:t>
        <a:bodyPr/>
        <a:lstStyle/>
        <a:p>
          <a:endParaRPr lang="en-IN"/>
        </a:p>
      </dgm:t>
    </dgm:pt>
    <dgm:pt modelId="{A659721D-4B04-4548-A5DB-6F42DA872037}" type="sibTrans" cxnId="{F107BFE6-857A-43C6-B6FC-BC179ACB04EF}">
      <dgm:prSet/>
      <dgm:spPr/>
      <dgm:t>
        <a:bodyPr/>
        <a:lstStyle/>
        <a:p>
          <a:endParaRPr lang="en-IN"/>
        </a:p>
      </dgm:t>
    </dgm:pt>
    <dgm:pt modelId="{403F25A0-8FA9-4983-B714-5E1C2B79767C}">
      <dgm:prSet/>
      <dgm:spPr/>
      <dgm:t>
        <a:bodyPr/>
        <a:lstStyle/>
        <a:p>
          <a:r>
            <a:rPr lang="en-US" b="1" dirty="0"/>
            <a:t>Greater access to credit for SMEs</a:t>
          </a:r>
          <a:endParaRPr lang="en-IN" b="1" dirty="0"/>
        </a:p>
      </dgm:t>
    </dgm:pt>
    <dgm:pt modelId="{5F3C816F-4AF4-4D63-B7D8-F7E7958145E5}" type="parTrans" cxnId="{54DE95EB-9983-4BDE-ACCA-6863F1CA94AA}">
      <dgm:prSet/>
      <dgm:spPr/>
      <dgm:t>
        <a:bodyPr/>
        <a:lstStyle/>
        <a:p>
          <a:endParaRPr lang="en-IN"/>
        </a:p>
      </dgm:t>
    </dgm:pt>
    <dgm:pt modelId="{9500C250-C4C4-4EAA-B965-97E3D0C623A5}" type="sibTrans" cxnId="{54DE95EB-9983-4BDE-ACCA-6863F1CA94AA}">
      <dgm:prSet/>
      <dgm:spPr/>
      <dgm:t>
        <a:bodyPr/>
        <a:lstStyle/>
        <a:p>
          <a:endParaRPr lang="en-IN"/>
        </a:p>
      </dgm:t>
    </dgm:pt>
    <dgm:pt modelId="{7DA70C06-2450-439C-BA18-B67E1A4F4EA6}">
      <dgm:prSet/>
      <dgm:spPr/>
      <dgm:t>
        <a:bodyPr/>
        <a:lstStyle/>
        <a:p>
          <a:r>
            <a:rPr lang="en-US" b="1" dirty="0"/>
            <a:t>Brand creation &amp; marketing through social media</a:t>
          </a:r>
          <a:endParaRPr lang="en-IN" b="1" dirty="0"/>
        </a:p>
      </dgm:t>
    </dgm:pt>
    <dgm:pt modelId="{D336F485-7A90-428F-9919-C551B19248D6}" type="parTrans" cxnId="{7214F636-6215-4C85-9AA9-10033086A6CB}">
      <dgm:prSet/>
      <dgm:spPr/>
      <dgm:t>
        <a:bodyPr/>
        <a:lstStyle/>
        <a:p>
          <a:endParaRPr lang="en-IN"/>
        </a:p>
      </dgm:t>
    </dgm:pt>
    <dgm:pt modelId="{B6FBB9D6-D26A-4989-9971-5B00F00ACC84}" type="sibTrans" cxnId="{7214F636-6215-4C85-9AA9-10033086A6CB}">
      <dgm:prSet/>
      <dgm:spPr/>
      <dgm:t>
        <a:bodyPr/>
        <a:lstStyle/>
        <a:p>
          <a:endParaRPr lang="en-IN"/>
        </a:p>
      </dgm:t>
    </dgm:pt>
    <dgm:pt modelId="{D85C788C-29A5-4FA8-996F-7E91FFBA2F21}" type="pres">
      <dgm:prSet presAssocID="{4C3D8D4E-A014-4E9C-A177-A746D13A696D}" presName="Name0" presStyleCnt="0">
        <dgm:presLayoutVars>
          <dgm:chMax val="1"/>
          <dgm:chPref val="1"/>
          <dgm:dir/>
          <dgm:resizeHandles/>
        </dgm:presLayoutVars>
      </dgm:prSet>
      <dgm:spPr/>
    </dgm:pt>
    <dgm:pt modelId="{AB5CCC32-1575-463B-8B06-D4316F4BF369}" type="pres">
      <dgm:prSet presAssocID="{D4ECC326-834D-41CE-86B0-B86A08F15170}" presName="Parent" presStyleLbl="node1" presStyleIdx="0" presStyleCnt="2" custScaleX="134163" custScaleY="136200" custLinFactNeighborX="-8238" custLinFactNeighborY="-536">
        <dgm:presLayoutVars>
          <dgm:chMax val="4"/>
          <dgm:chPref val="3"/>
        </dgm:presLayoutVars>
      </dgm:prSet>
      <dgm:spPr/>
    </dgm:pt>
    <dgm:pt modelId="{8B8916A6-4BAE-4E93-920B-F746DF59E74A}" type="pres">
      <dgm:prSet presAssocID="{77467B37-56D9-4BEC-ABF6-9EC37E42E251}" presName="Accent" presStyleLbl="node1" presStyleIdx="1" presStyleCnt="2"/>
      <dgm:spPr/>
    </dgm:pt>
    <dgm:pt modelId="{86B189B3-F002-494E-B0DE-66D14D61642D}" type="pres">
      <dgm:prSet presAssocID="{77467B37-56D9-4BEC-ABF6-9EC37E42E251}" presName="Image1"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37000" r="-37000"/>
          </a:stretch>
        </a:blipFill>
      </dgm:spPr>
    </dgm:pt>
    <dgm:pt modelId="{BF7B4B2D-6FB4-4BF3-B27B-0087FBE292AE}" type="pres">
      <dgm:prSet presAssocID="{77467B37-56D9-4BEC-ABF6-9EC37E42E251}" presName="Child1" presStyleLbl="revTx" presStyleIdx="0" presStyleCnt="3">
        <dgm:presLayoutVars>
          <dgm:chMax val="0"/>
          <dgm:chPref val="0"/>
          <dgm:bulletEnabled val="1"/>
        </dgm:presLayoutVars>
      </dgm:prSet>
      <dgm:spPr/>
    </dgm:pt>
    <dgm:pt modelId="{96134A07-B3C5-4740-BB10-9428B398DEAB}" type="pres">
      <dgm:prSet presAssocID="{403F25A0-8FA9-4983-B714-5E1C2B79767C}" presName="Image2" presStyleCnt="0"/>
      <dgm:spPr/>
    </dgm:pt>
    <dgm:pt modelId="{419FE9A9-5E71-4844-9EA7-451F0536AE7A}" type="pres">
      <dgm:prSet presAssocID="{403F25A0-8FA9-4983-B714-5E1C2B79767C}"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B89B0BF9-E18C-4E95-982F-DC3C01833B8E}" type="pres">
      <dgm:prSet presAssocID="{403F25A0-8FA9-4983-B714-5E1C2B79767C}" presName="Child2" presStyleLbl="revTx" presStyleIdx="1" presStyleCnt="3">
        <dgm:presLayoutVars>
          <dgm:chMax val="0"/>
          <dgm:chPref val="0"/>
          <dgm:bulletEnabled val="1"/>
        </dgm:presLayoutVars>
      </dgm:prSet>
      <dgm:spPr/>
    </dgm:pt>
    <dgm:pt modelId="{AF2099E7-3F13-4BB3-9A44-ED7DC2159D8D}" type="pres">
      <dgm:prSet presAssocID="{7DA70C06-2450-439C-BA18-B67E1A4F4EA6}" presName="Image3" presStyleCnt="0"/>
      <dgm:spPr/>
    </dgm:pt>
    <dgm:pt modelId="{1CF36BBB-3B6F-4871-8876-3BC9A495BE0A}" type="pres">
      <dgm:prSet presAssocID="{7DA70C06-2450-439C-BA18-B67E1A4F4EA6}"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30000" r="-30000"/>
          </a:stretch>
        </a:blipFill>
      </dgm:spPr>
    </dgm:pt>
    <dgm:pt modelId="{9ACE0598-55D0-4625-8FFB-BE3B78678240}" type="pres">
      <dgm:prSet presAssocID="{7DA70C06-2450-439C-BA18-B67E1A4F4EA6}" presName="Child3" presStyleLbl="revTx" presStyleIdx="2" presStyleCnt="3">
        <dgm:presLayoutVars>
          <dgm:chMax val="0"/>
          <dgm:chPref val="0"/>
          <dgm:bulletEnabled val="1"/>
        </dgm:presLayoutVars>
      </dgm:prSet>
      <dgm:spPr/>
    </dgm:pt>
  </dgm:ptLst>
  <dgm:cxnLst>
    <dgm:cxn modelId="{7214F636-6215-4C85-9AA9-10033086A6CB}" srcId="{D4ECC326-834D-41CE-86B0-B86A08F15170}" destId="{7DA70C06-2450-439C-BA18-B67E1A4F4EA6}" srcOrd="2" destOrd="0" parTransId="{D336F485-7A90-428F-9919-C551B19248D6}" sibTransId="{B6FBB9D6-D26A-4989-9971-5B00F00ACC84}"/>
    <dgm:cxn modelId="{C0DCF75C-66D1-4986-AD42-8E75B6F19E1A}" type="presOf" srcId="{7DA70C06-2450-439C-BA18-B67E1A4F4EA6}" destId="{9ACE0598-55D0-4625-8FFB-BE3B78678240}" srcOrd="0" destOrd="0" presId="urn:microsoft.com/office/officeart/2011/layout/RadialPictureList"/>
    <dgm:cxn modelId="{29810D48-7E90-44D1-B066-7D30F9E30EB7}" type="presOf" srcId="{4C3D8D4E-A014-4E9C-A177-A746D13A696D}" destId="{D85C788C-29A5-4FA8-996F-7E91FFBA2F21}" srcOrd="0" destOrd="0" presId="urn:microsoft.com/office/officeart/2011/layout/RadialPictureList"/>
    <dgm:cxn modelId="{4440F26B-9F1A-4AE9-AE2C-6276C1118147}" type="presOf" srcId="{77467B37-56D9-4BEC-ABF6-9EC37E42E251}" destId="{BF7B4B2D-6FB4-4BF3-B27B-0087FBE292AE}" srcOrd="0" destOrd="0" presId="urn:microsoft.com/office/officeart/2011/layout/RadialPictureList"/>
    <dgm:cxn modelId="{692C5A70-FD53-4161-B263-5FDD2B442F85}" type="presOf" srcId="{D4ECC326-834D-41CE-86B0-B86A08F15170}" destId="{AB5CCC32-1575-463B-8B06-D4316F4BF369}" srcOrd="0" destOrd="0" presId="urn:microsoft.com/office/officeart/2011/layout/RadialPictureList"/>
    <dgm:cxn modelId="{19E18256-A21E-427F-84B9-2A81E7326335}" srcId="{4C3D8D4E-A014-4E9C-A177-A746D13A696D}" destId="{D4ECC326-834D-41CE-86B0-B86A08F15170}" srcOrd="0" destOrd="0" parTransId="{32DE50C8-ADBA-4356-BA15-73F51523FB66}" sibTransId="{6BEC5776-EFB7-4EFC-903D-0095E66D14F2}"/>
    <dgm:cxn modelId="{4E024FC1-2087-4390-B192-9BFBFC48B82C}" type="presOf" srcId="{403F25A0-8FA9-4983-B714-5E1C2B79767C}" destId="{B89B0BF9-E18C-4E95-982F-DC3C01833B8E}" srcOrd="0" destOrd="0" presId="urn:microsoft.com/office/officeart/2011/layout/RadialPictureList"/>
    <dgm:cxn modelId="{F107BFE6-857A-43C6-B6FC-BC179ACB04EF}" srcId="{D4ECC326-834D-41CE-86B0-B86A08F15170}" destId="{77467B37-56D9-4BEC-ABF6-9EC37E42E251}" srcOrd="0" destOrd="0" parTransId="{96254DEA-C0F6-483F-81E6-B7BA8E52CC8E}" sibTransId="{A659721D-4B04-4548-A5DB-6F42DA872037}"/>
    <dgm:cxn modelId="{54DE95EB-9983-4BDE-ACCA-6863F1CA94AA}" srcId="{D4ECC326-834D-41CE-86B0-B86A08F15170}" destId="{403F25A0-8FA9-4983-B714-5E1C2B79767C}" srcOrd="1" destOrd="0" parTransId="{5F3C816F-4AF4-4D63-B7D8-F7E7958145E5}" sibTransId="{9500C250-C4C4-4EAA-B965-97E3D0C623A5}"/>
    <dgm:cxn modelId="{2E051A8C-1B2A-4D4B-BBA3-1625719A41BA}" type="presParOf" srcId="{D85C788C-29A5-4FA8-996F-7E91FFBA2F21}" destId="{AB5CCC32-1575-463B-8B06-D4316F4BF369}" srcOrd="0" destOrd="0" presId="urn:microsoft.com/office/officeart/2011/layout/RadialPictureList"/>
    <dgm:cxn modelId="{FC1249E2-F9CF-402C-A3B2-FEEE0B63FAAB}" type="presParOf" srcId="{D85C788C-29A5-4FA8-996F-7E91FFBA2F21}" destId="{8B8916A6-4BAE-4E93-920B-F746DF59E74A}" srcOrd="1" destOrd="0" presId="urn:microsoft.com/office/officeart/2011/layout/RadialPictureList"/>
    <dgm:cxn modelId="{83413C2A-951F-4C84-9057-5C81A723CC2E}" type="presParOf" srcId="{D85C788C-29A5-4FA8-996F-7E91FFBA2F21}" destId="{86B189B3-F002-494E-B0DE-66D14D61642D}" srcOrd="2" destOrd="0" presId="urn:microsoft.com/office/officeart/2011/layout/RadialPictureList"/>
    <dgm:cxn modelId="{318B613A-AA41-4D75-B60C-7F5D94C32D93}" type="presParOf" srcId="{D85C788C-29A5-4FA8-996F-7E91FFBA2F21}" destId="{BF7B4B2D-6FB4-4BF3-B27B-0087FBE292AE}" srcOrd="3" destOrd="0" presId="urn:microsoft.com/office/officeart/2011/layout/RadialPictureList"/>
    <dgm:cxn modelId="{49CEA7E5-1950-49CB-BDB4-9219AD638ED3}" type="presParOf" srcId="{D85C788C-29A5-4FA8-996F-7E91FFBA2F21}" destId="{96134A07-B3C5-4740-BB10-9428B398DEAB}" srcOrd="4" destOrd="0" presId="urn:microsoft.com/office/officeart/2011/layout/RadialPictureList"/>
    <dgm:cxn modelId="{02AA2511-DDC1-41F7-BB72-2A5D1AB5E3FB}" type="presParOf" srcId="{96134A07-B3C5-4740-BB10-9428B398DEAB}" destId="{419FE9A9-5E71-4844-9EA7-451F0536AE7A}" srcOrd="0" destOrd="0" presId="urn:microsoft.com/office/officeart/2011/layout/RadialPictureList"/>
    <dgm:cxn modelId="{E052D7B1-E7FE-42B4-90E5-5C1A8F900764}" type="presParOf" srcId="{D85C788C-29A5-4FA8-996F-7E91FFBA2F21}" destId="{B89B0BF9-E18C-4E95-982F-DC3C01833B8E}" srcOrd="5" destOrd="0" presId="urn:microsoft.com/office/officeart/2011/layout/RadialPictureList"/>
    <dgm:cxn modelId="{2D7769D5-ACAE-4ABD-AC4D-BE87468DCF74}" type="presParOf" srcId="{D85C788C-29A5-4FA8-996F-7E91FFBA2F21}" destId="{AF2099E7-3F13-4BB3-9A44-ED7DC2159D8D}" srcOrd="6" destOrd="0" presId="urn:microsoft.com/office/officeart/2011/layout/RadialPictureList"/>
    <dgm:cxn modelId="{18692476-76D2-4DC7-A6BB-49D172B953D1}" type="presParOf" srcId="{AF2099E7-3F13-4BB3-9A44-ED7DC2159D8D}" destId="{1CF36BBB-3B6F-4871-8876-3BC9A495BE0A}" srcOrd="0" destOrd="0" presId="urn:microsoft.com/office/officeart/2011/layout/RadialPictureList"/>
    <dgm:cxn modelId="{1C901FBB-5D6D-432C-9494-1650C8679689}" type="presParOf" srcId="{D85C788C-29A5-4FA8-996F-7E91FFBA2F21}" destId="{9ACE0598-55D0-4625-8FFB-BE3B78678240}" srcOrd="7"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591DB4-CF9C-427F-9C60-66611821D290}" type="doc">
      <dgm:prSet loTypeId="urn:microsoft.com/office/officeart/2008/layout/PictureStrips" loCatId="picture" qsTypeId="urn:microsoft.com/office/officeart/2005/8/quickstyle/simple1" qsCatId="simple" csTypeId="urn:microsoft.com/office/officeart/2005/8/colors/colorful3" csCatId="colorful" phldr="1"/>
      <dgm:spPr/>
      <dgm:t>
        <a:bodyPr/>
        <a:lstStyle/>
        <a:p>
          <a:endParaRPr lang="en-IN"/>
        </a:p>
      </dgm:t>
    </dgm:pt>
    <dgm:pt modelId="{11775C6E-FAF9-4D72-ABA7-52610A4D2933}">
      <dgm:prSet custT="1"/>
      <dgm:spPr>
        <a:ln w="28575">
          <a:solidFill>
            <a:srgbClr val="002060"/>
          </a:solidFill>
        </a:ln>
      </dgm:spPr>
      <dgm:t>
        <a:bodyPr/>
        <a:lstStyle/>
        <a:p>
          <a:r>
            <a:rPr lang="en-IN" sz="2800" b="1" dirty="0"/>
            <a:t>W</a:t>
          </a:r>
          <a:r>
            <a:rPr lang="en-IN" sz="2400" dirty="0"/>
            <a:t>omen</a:t>
          </a:r>
          <a:endParaRPr lang="en-IN" sz="2800" dirty="0"/>
        </a:p>
      </dgm:t>
    </dgm:pt>
    <dgm:pt modelId="{88E9A2F9-2D62-4D42-A771-8C74F81FC857}" type="parTrans" cxnId="{E464F4C1-47CF-4984-A0D1-D1F37C46F596}">
      <dgm:prSet/>
      <dgm:spPr/>
      <dgm:t>
        <a:bodyPr/>
        <a:lstStyle/>
        <a:p>
          <a:endParaRPr lang="en-IN"/>
        </a:p>
      </dgm:t>
    </dgm:pt>
    <dgm:pt modelId="{D623BFFF-DF32-4366-A42A-2F437F9B07CC}" type="sibTrans" cxnId="{E464F4C1-47CF-4984-A0D1-D1F37C46F596}">
      <dgm:prSet/>
      <dgm:spPr/>
      <dgm:t>
        <a:bodyPr/>
        <a:lstStyle/>
        <a:p>
          <a:endParaRPr lang="en-IN"/>
        </a:p>
      </dgm:t>
    </dgm:pt>
    <dgm:pt modelId="{D90C9906-9E49-4F33-B6B1-0DC935F5A30C}">
      <dgm:prSet custT="1"/>
      <dgm:spPr>
        <a:ln w="28575">
          <a:solidFill>
            <a:srgbClr val="0070C0"/>
          </a:solidFill>
        </a:ln>
      </dgm:spPr>
      <dgm:t>
        <a:bodyPr/>
        <a:lstStyle/>
        <a:p>
          <a:r>
            <a:rPr lang="en-IN" sz="2800" b="1" dirty="0"/>
            <a:t>E</a:t>
          </a:r>
          <a:r>
            <a:rPr lang="en-IN" sz="2400" dirty="0"/>
            <a:t>ducation</a:t>
          </a:r>
          <a:endParaRPr lang="en-IN" sz="2800" dirty="0"/>
        </a:p>
      </dgm:t>
    </dgm:pt>
    <dgm:pt modelId="{AF0A9C96-4F9A-4B6F-9F40-08DAAEB7D380}" type="parTrans" cxnId="{CC6A08E7-EC66-441A-8C46-CC4D151261F5}">
      <dgm:prSet/>
      <dgm:spPr/>
      <dgm:t>
        <a:bodyPr/>
        <a:lstStyle/>
        <a:p>
          <a:endParaRPr lang="en-IN"/>
        </a:p>
      </dgm:t>
    </dgm:pt>
    <dgm:pt modelId="{DDD8C02C-82F8-4373-8DD3-F38847A2430B}" type="sibTrans" cxnId="{CC6A08E7-EC66-441A-8C46-CC4D151261F5}">
      <dgm:prSet/>
      <dgm:spPr/>
      <dgm:t>
        <a:bodyPr/>
        <a:lstStyle/>
        <a:p>
          <a:endParaRPr lang="en-IN"/>
        </a:p>
      </dgm:t>
    </dgm:pt>
    <dgm:pt modelId="{554E81F8-6F43-4696-82D7-3D3839B163FF}">
      <dgm:prSet custT="1"/>
      <dgm:spPr>
        <a:ln w="28575">
          <a:solidFill>
            <a:schemeClr val="accent1">
              <a:lumMod val="60000"/>
              <a:lumOff val="40000"/>
            </a:schemeClr>
          </a:solidFill>
        </a:ln>
      </dgm:spPr>
      <dgm:t>
        <a:bodyPr/>
        <a:lstStyle/>
        <a:p>
          <a:r>
            <a:rPr lang="en-IN" sz="3000" b="1" dirty="0"/>
            <a:t>S</a:t>
          </a:r>
          <a:r>
            <a:rPr lang="en-IN" sz="2400" dirty="0"/>
            <a:t>outh</a:t>
          </a:r>
          <a:endParaRPr lang="en-IN" sz="3000" dirty="0"/>
        </a:p>
      </dgm:t>
    </dgm:pt>
    <dgm:pt modelId="{9BF396B7-F44F-496A-9DD1-C7B180738793}" type="parTrans" cxnId="{B498906A-0F83-4ED0-9FEE-B463566812FB}">
      <dgm:prSet/>
      <dgm:spPr/>
      <dgm:t>
        <a:bodyPr/>
        <a:lstStyle/>
        <a:p>
          <a:endParaRPr lang="en-IN"/>
        </a:p>
      </dgm:t>
    </dgm:pt>
    <dgm:pt modelId="{CADA0B0C-775F-4DF2-BAAE-2830AB3AAC3B}" type="sibTrans" cxnId="{B498906A-0F83-4ED0-9FEE-B463566812FB}">
      <dgm:prSet/>
      <dgm:spPr/>
      <dgm:t>
        <a:bodyPr/>
        <a:lstStyle/>
        <a:p>
          <a:endParaRPr lang="en-IN"/>
        </a:p>
      </dgm:t>
    </dgm:pt>
    <dgm:pt modelId="{0BD1FF4A-185A-460E-8CA2-854DC4F35625}">
      <dgm:prSet custT="1"/>
      <dgm:spPr>
        <a:ln w="28575">
          <a:solidFill>
            <a:schemeClr val="accent5">
              <a:lumMod val="60000"/>
              <a:lumOff val="40000"/>
            </a:schemeClr>
          </a:solidFill>
        </a:ln>
      </dgm:spPr>
      <dgm:t>
        <a:bodyPr/>
        <a:lstStyle/>
        <a:p>
          <a:r>
            <a:rPr lang="en-IN" sz="3000" b="1" dirty="0"/>
            <a:t>C</a:t>
          </a:r>
          <a:r>
            <a:rPr lang="en-IN" sz="2400" dirty="0"/>
            <a:t>hina+1</a:t>
          </a:r>
          <a:endParaRPr lang="en-IN" sz="3000" dirty="0"/>
        </a:p>
      </dgm:t>
    </dgm:pt>
    <dgm:pt modelId="{F46EC5B4-FED7-4CF4-845D-4BBB4A57D5DC}" type="parTrans" cxnId="{4116F3A6-6492-4D88-A44F-4A9B60A4A9DC}">
      <dgm:prSet/>
      <dgm:spPr/>
      <dgm:t>
        <a:bodyPr/>
        <a:lstStyle/>
        <a:p>
          <a:endParaRPr lang="en-IN"/>
        </a:p>
      </dgm:t>
    </dgm:pt>
    <dgm:pt modelId="{34FE38CD-FA2F-4525-8B37-57D840E8FB94}" type="sibTrans" cxnId="{4116F3A6-6492-4D88-A44F-4A9B60A4A9DC}">
      <dgm:prSet/>
      <dgm:spPr/>
      <dgm:t>
        <a:bodyPr/>
        <a:lstStyle/>
        <a:p>
          <a:endParaRPr lang="en-IN"/>
        </a:p>
      </dgm:t>
    </dgm:pt>
    <dgm:pt modelId="{E654C597-9E5B-491B-BB85-E4F5F23914EB}">
      <dgm:prSet custT="1"/>
      <dgm:spPr>
        <a:ln w="28575">
          <a:solidFill>
            <a:schemeClr val="accent1">
              <a:lumMod val="20000"/>
              <a:lumOff val="80000"/>
            </a:schemeClr>
          </a:solidFill>
        </a:ln>
      </dgm:spPr>
      <dgm:t>
        <a:bodyPr/>
        <a:lstStyle/>
        <a:p>
          <a:r>
            <a:rPr lang="en-IN" sz="3000" b="1" dirty="0"/>
            <a:t>O</a:t>
          </a:r>
          <a:r>
            <a:rPr lang="en-IN" sz="2400" dirty="0"/>
            <a:t>ctopus</a:t>
          </a:r>
          <a:endParaRPr lang="en-IN" sz="3000" dirty="0"/>
        </a:p>
      </dgm:t>
    </dgm:pt>
    <dgm:pt modelId="{D92E1A87-F5C0-4D15-94C1-1B5FA7F19291}" type="parTrans" cxnId="{593949EB-235B-454B-B7F2-7A207518F132}">
      <dgm:prSet/>
      <dgm:spPr/>
      <dgm:t>
        <a:bodyPr/>
        <a:lstStyle/>
        <a:p>
          <a:endParaRPr lang="en-IN"/>
        </a:p>
      </dgm:t>
    </dgm:pt>
    <dgm:pt modelId="{0D29DC09-B4D4-4383-BF26-9D4821B64EF0}" type="sibTrans" cxnId="{593949EB-235B-454B-B7F2-7A207518F132}">
      <dgm:prSet/>
      <dgm:spPr/>
      <dgm:t>
        <a:bodyPr/>
        <a:lstStyle/>
        <a:p>
          <a:endParaRPr lang="en-IN"/>
        </a:p>
      </dgm:t>
    </dgm:pt>
    <dgm:pt modelId="{67082BA8-2C1C-47FE-BD03-AEC488422490}" type="pres">
      <dgm:prSet presAssocID="{EB591DB4-CF9C-427F-9C60-66611821D290}" presName="Name0" presStyleCnt="0">
        <dgm:presLayoutVars>
          <dgm:dir/>
          <dgm:resizeHandles val="exact"/>
        </dgm:presLayoutVars>
      </dgm:prSet>
      <dgm:spPr/>
    </dgm:pt>
    <dgm:pt modelId="{197B0D1D-18CE-492F-86F6-2D6445821706}" type="pres">
      <dgm:prSet presAssocID="{11775C6E-FAF9-4D72-ABA7-52610A4D2933}" presName="composite" presStyleCnt="0"/>
      <dgm:spPr/>
    </dgm:pt>
    <dgm:pt modelId="{FDA6435A-7B9D-4900-8A90-62FFEFAD48BF}" type="pres">
      <dgm:prSet presAssocID="{11775C6E-FAF9-4D72-ABA7-52610A4D2933}" presName="rect1" presStyleLbl="trAlignAcc1" presStyleIdx="0" presStyleCnt="5" custLinFactNeighborX="-36624" custLinFactNeighborY="-29778">
        <dgm:presLayoutVars>
          <dgm:bulletEnabled val="1"/>
        </dgm:presLayoutVars>
      </dgm:prSet>
      <dgm:spPr/>
    </dgm:pt>
    <dgm:pt modelId="{15D87636-A735-4602-9AB0-8521E3ADB6E1}" type="pres">
      <dgm:prSet presAssocID="{11775C6E-FAF9-4D72-ABA7-52610A4D2933}" presName="rect2" presStyleLbl="fgImgPlace1" presStyleIdx="0" presStyleCnt="5" custLinFactX="-67426" custLinFactNeighborX="-100000" custLinFactNeighborY="-28360"/>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w="19050">
          <a:solidFill>
            <a:srgbClr val="ED1C24"/>
          </a:solidFill>
        </a:ln>
      </dgm:spPr>
    </dgm:pt>
    <dgm:pt modelId="{C35E3090-DBB4-4FAA-8C86-78841BD688E7}" type="pres">
      <dgm:prSet presAssocID="{D623BFFF-DF32-4366-A42A-2F437F9B07CC}" presName="sibTrans" presStyleCnt="0"/>
      <dgm:spPr/>
    </dgm:pt>
    <dgm:pt modelId="{07F04C51-EBFD-4C9A-90AB-EEE57779BFD8}" type="pres">
      <dgm:prSet presAssocID="{D90C9906-9E49-4F33-B6B1-0DC935F5A30C}" presName="composite" presStyleCnt="0"/>
      <dgm:spPr/>
    </dgm:pt>
    <dgm:pt modelId="{1B32CB57-DAD4-4271-9E96-2F548DD5B83C}" type="pres">
      <dgm:prSet presAssocID="{D90C9906-9E49-4F33-B6B1-0DC935F5A30C}" presName="rect1" presStyleLbl="trAlignAcc1" presStyleIdx="1" presStyleCnt="5" custLinFactNeighborX="-20339" custLinFactNeighborY="-21432">
        <dgm:presLayoutVars>
          <dgm:bulletEnabled val="1"/>
        </dgm:presLayoutVars>
      </dgm:prSet>
      <dgm:spPr/>
    </dgm:pt>
    <dgm:pt modelId="{87D1F7D4-9FF1-4873-9C4A-F0EB28F71846}" type="pres">
      <dgm:prSet presAssocID="{D90C9906-9E49-4F33-B6B1-0DC935F5A30C}" presName="rect2" presStyleLbl="fgImgPlace1" presStyleIdx="1" presStyleCnt="5" custLinFactNeighborX="-95419" custLinFactNeighborY="-20411"/>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9050">
          <a:solidFill>
            <a:srgbClr val="ED1C24"/>
          </a:solidFill>
        </a:ln>
      </dgm:spPr>
    </dgm:pt>
    <dgm:pt modelId="{58E11EDD-E886-422C-A558-84C9163C5B08}" type="pres">
      <dgm:prSet presAssocID="{DDD8C02C-82F8-4373-8DD3-F38847A2430B}" presName="sibTrans" presStyleCnt="0"/>
      <dgm:spPr/>
    </dgm:pt>
    <dgm:pt modelId="{9DEEC690-75DE-4752-BF2E-F0460021894D}" type="pres">
      <dgm:prSet presAssocID="{554E81F8-6F43-4696-82D7-3D3839B163FF}" presName="composite" presStyleCnt="0"/>
      <dgm:spPr/>
    </dgm:pt>
    <dgm:pt modelId="{C114B8D7-FE89-411D-8112-1E0C864F7A6C}" type="pres">
      <dgm:prSet presAssocID="{554E81F8-6F43-4696-82D7-3D3839B163FF}" presName="rect1" presStyleLbl="trAlignAcc1" presStyleIdx="2" presStyleCnt="5" custLinFactNeighborX="-1207" custLinFactNeighborY="-15306">
        <dgm:presLayoutVars>
          <dgm:bulletEnabled val="1"/>
        </dgm:presLayoutVars>
      </dgm:prSet>
      <dgm:spPr/>
    </dgm:pt>
    <dgm:pt modelId="{66E82E33-FDDD-4675-835D-20BE802AD7CF}" type="pres">
      <dgm:prSet presAssocID="{554E81F8-6F43-4696-82D7-3D3839B163FF}" presName="rect2" presStyleLbl="fgImgPlace1" presStyleIdx="2" presStyleCnt="5" custLinFactNeighborX="-23307" custLinFactNeighborY="-14577"/>
      <dgm:spPr>
        <a:blipFill>
          <a:blip xmlns:r="http://schemas.openxmlformats.org/officeDocument/2006/relationships" r:embed="rId3">
            <a:extLst>
              <a:ext uri="{28A0092B-C50C-407E-A947-70E740481C1C}">
                <a14:useLocalDpi xmlns:a14="http://schemas.microsoft.com/office/drawing/2010/main" val="0"/>
              </a:ext>
            </a:extLst>
          </a:blip>
          <a:srcRect/>
          <a:stretch>
            <a:fillRect l="-63000" r="-63000"/>
          </a:stretch>
        </a:blipFill>
        <a:ln w="19050">
          <a:solidFill>
            <a:srgbClr val="ED1C24"/>
          </a:solidFill>
        </a:ln>
      </dgm:spPr>
    </dgm:pt>
    <dgm:pt modelId="{C2A01179-CD7E-4FD9-9C3D-5F7F0AA3633B}" type="pres">
      <dgm:prSet presAssocID="{CADA0B0C-775F-4DF2-BAAE-2830AB3AAC3B}" presName="sibTrans" presStyleCnt="0"/>
      <dgm:spPr/>
    </dgm:pt>
    <dgm:pt modelId="{B6D82B1A-3595-4A74-8699-2C9609870ADE}" type="pres">
      <dgm:prSet presAssocID="{0BD1FF4A-185A-460E-8CA2-854DC4F35625}" presName="composite" presStyleCnt="0"/>
      <dgm:spPr/>
    </dgm:pt>
    <dgm:pt modelId="{ECF9C174-7B45-495E-8BBE-3EEFC7F5D719}" type="pres">
      <dgm:prSet presAssocID="{0BD1FF4A-185A-460E-8CA2-854DC4F35625}" presName="rect1" presStyleLbl="trAlignAcc1" presStyleIdx="3" presStyleCnt="5" custLinFactNeighborX="11982" custLinFactNeighborY="5629">
        <dgm:presLayoutVars>
          <dgm:bulletEnabled val="1"/>
        </dgm:presLayoutVars>
      </dgm:prSet>
      <dgm:spPr/>
    </dgm:pt>
    <dgm:pt modelId="{8D69AE65-7965-4F6D-8264-3E5BFB9BBD3B}" type="pres">
      <dgm:prSet presAssocID="{0BD1FF4A-185A-460E-8CA2-854DC4F35625}" presName="rect2" presStyleLbl="fgImgPlace1" presStyleIdx="3" presStyleCnt="5" custAng="0" custLinFactNeighborX="53274" custLinFactNeighborY="-152"/>
      <dgm:spPr>
        <a:blipFill>
          <a:blip xmlns:r="http://schemas.openxmlformats.org/officeDocument/2006/relationships"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l="-55000" r="-55000"/>
          </a:stretch>
        </a:blipFill>
        <a:ln w="19050">
          <a:solidFill>
            <a:srgbClr val="ED1C24"/>
          </a:solidFill>
        </a:ln>
      </dgm:spPr>
    </dgm:pt>
    <dgm:pt modelId="{E09F8BB5-1155-4458-95DB-3083A2B454EE}" type="pres">
      <dgm:prSet presAssocID="{34FE38CD-FA2F-4525-8B37-57D840E8FB94}" presName="sibTrans" presStyleCnt="0"/>
      <dgm:spPr/>
    </dgm:pt>
    <dgm:pt modelId="{BC80386E-F850-4892-BCF5-6191EE1858F8}" type="pres">
      <dgm:prSet presAssocID="{E654C597-9E5B-491B-BB85-E4F5F23914EB}" presName="composite" presStyleCnt="0"/>
      <dgm:spPr/>
    </dgm:pt>
    <dgm:pt modelId="{5374E7D6-59D0-43D2-A9AE-896899BA9B4D}" type="pres">
      <dgm:prSet presAssocID="{E654C597-9E5B-491B-BB85-E4F5F23914EB}" presName="rect1" presStyleLbl="trAlignAcc1" presStyleIdx="4" presStyleCnt="5" custLinFactNeighborX="37541" custLinFactNeighborY="13813">
        <dgm:presLayoutVars>
          <dgm:bulletEnabled val="1"/>
        </dgm:presLayoutVars>
      </dgm:prSet>
      <dgm:spPr/>
    </dgm:pt>
    <dgm:pt modelId="{F1842CBF-E61F-487F-BD71-4B3A9168036B}" type="pres">
      <dgm:prSet presAssocID="{E654C597-9E5B-491B-BB85-E4F5F23914EB}" presName="rect2" presStyleLbl="fgImgPlace1" presStyleIdx="4" presStyleCnt="5" custLinFactX="71617" custLinFactNeighborX="100000" custLinFactNeighborY="13155"/>
      <dgm:spPr>
        <a:blipFill>
          <a:blip xmlns:r="http://schemas.openxmlformats.org/officeDocument/2006/relationships" r:embed="rId6">
            <a:extLst>
              <a:ext uri="{28A0092B-C50C-407E-A947-70E740481C1C}">
                <a14:useLocalDpi xmlns:a14="http://schemas.microsoft.com/office/drawing/2010/main" val="0"/>
              </a:ext>
            </a:extLst>
          </a:blip>
          <a:srcRect/>
          <a:stretch>
            <a:fillRect l="-25000" r="-25000"/>
          </a:stretch>
        </a:blipFill>
        <a:ln w="19050">
          <a:solidFill>
            <a:srgbClr val="ED1C24"/>
          </a:solidFill>
        </a:ln>
      </dgm:spPr>
    </dgm:pt>
  </dgm:ptLst>
  <dgm:cxnLst>
    <dgm:cxn modelId="{6887AE00-2822-4DE1-9664-6E7A99A389BF}" type="presOf" srcId="{E654C597-9E5B-491B-BB85-E4F5F23914EB}" destId="{5374E7D6-59D0-43D2-A9AE-896899BA9B4D}" srcOrd="0" destOrd="0" presId="urn:microsoft.com/office/officeart/2008/layout/PictureStrips"/>
    <dgm:cxn modelId="{B498906A-0F83-4ED0-9FEE-B463566812FB}" srcId="{EB591DB4-CF9C-427F-9C60-66611821D290}" destId="{554E81F8-6F43-4696-82D7-3D3839B163FF}" srcOrd="2" destOrd="0" parTransId="{9BF396B7-F44F-496A-9DD1-C7B180738793}" sibTransId="{CADA0B0C-775F-4DF2-BAAE-2830AB3AAC3B}"/>
    <dgm:cxn modelId="{49F9A96A-10BB-4598-9ABA-D525F381810B}" type="presOf" srcId="{554E81F8-6F43-4696-82D7-3D3839B163FF}" destId="{C114B8D7-FE89-411D-8112-1E0C864F7A6C}" srcOrd="0" destOrd="0" presId="urn:microsoft.com/office/officeart/2008/layout/PictureStrips"/>
    <dgm:cxn modelId="{4116F3A6-6492-4D88-A44F-4A9B60A4A9DC}" srcId="{EB591DB4-CF9C-427F-9C60-66611821D290}" destId="{0BD1FF4A-185A-460E-8CA2-854DC4F35625}" srcOrd="3" destOrd="0" parTransId="{F46EC5B4-FED7-4CF4-845D-4BBB4A57D5DC}" sibTransId="{34FE38CD-FA2F-4525-8B37-57D840E8FB94}"/>
    <dgm:cxn modelId="{093432BD-0244-422F-B3E9-2E206AF662F7}" type="presOf" srcId="{D90C9906-9E49-4F33-B6B1-0DC935F5A30C}" destId="{1B32CB57-DAD4-4271-9E96-2F548DD5B83C}" srcOrd="0" destOrd="0" presId="urn:microsoft.com/office/officeart/2008/layout/PictureStrips"/>
    <dgm:cxn modelId="{E464F4C1-47CF-4984-A0D1-D1F37C46F596}" srcId="{EB591DB4-CF9C-427F-9C60-66611821D290}" destId="{11775C6E-FAF9-4D72-ABA7-52610A4D2933}" srcOrd="0" destOrd="0" parTransId="{88E9A2F9-2D62-4D42-A771-8C74F81FC857}" sibTransId="{D623BFFF-DF32-4366-A42A-2F437F9B07CC}"/>
    <dgm:cxn modelId="{550A44CB-1866-48C0-BA59-536A10F4C7B6}" type="presOf" srcId="{11775C6E-FAF9-4D72-ABA7-52610A4D2933}" destId="{FDA6435A-7B9D-4900-8A90-62FFEFAD48BF}" srcOrd="0" destOrd="0" presId="urn:microsoft.com/office/officeart/2008/layout/PictureStrips"/>
    <dgm:cxn modelId="{0B9A24D6-8BFA-43FF-BE4A-B26BD34FC2E5}" type="presOf" srcId="{EB591DB4-CF9C-427F-9C60-66611821D290}" destId="{67082BA8-2C1C-47FE-BD03-AEC488422490}" srcOrd="0" destOrd="0" presId="urn:microsoft.com/office/officeart/2008/layout/PictureStrips"/>
    <dgm:cxn modelId="{0230D5DB-883A-489E-B92E-BD41E631D69B}" type="presOf" srcId="{0BD1FF4A-185A-460E-8CA2-854DC4F35625}" destId="{ECF9C174-7B45-495E-8BBE-3EEFC7F5D719}" srcOrd="0" destOrd="0" presId="urn:microsoft.com/office/officeart/2008/layout/PictureStrips"/>
    <dgm:cxn modelId="{CC6A08E7-EC66-441A-8C46-CC4D151261F5}" srcId="{EB591DB4-CF9C-427F-9C60-66611821D290}" destId="{D90C9906-9E49-4F33-B6B1-0DC935F5A30C}" srcOrd="1" destOrd="0" parTransId="{AF0A9C96-4F9A-4B6F-9F40-08DAAEB7D380}" sibTransId="{DDD8C02C-82F8-4373-8DD3-F38847A2430B}"/>
    <dgm:cxn modelId="{593949EB-235B-454B-B7F2-7A207518F132}" srcId="{EB591DB4-CF9C-427F-9C60-66611821D290}" destId="{E654C597-9E5B-491B-BB85-E4F5F23914EB}" srcOrd="4" destOrd="0" parTransId="{D92E1A87-F5C0-4D15-94C1-1B5FA7F19291}" sibTransId="{0D29DC09-B4D4-4383-BF26-9D4821B64EF0}"/>
    <dgm:cxn modelId="{A01F7D45-53DA-46D1-B085-62E3DD57FF80}" type="presParOf" srcId="{67082BA8-2C1C-47FE-BD03-AEC488422490}" destId="{197B0D1D-18CE-492F-86F6-2D6445821706}" srcOrd="0" destOrd="0" presId="urn:microsoft.com/office/officeart/2008/layout/PictureStrips"/>
    <dgm:cxn modelId="{F0A0E4B6-A18D-48A3-9052-A0169B3D638C}" type="presParOf" srcId="{197B0D1D-18CE-492F-86F6-2D6445821706}" destId="{FDA6435A-7B9D-4900-8A90-62FFEFAD48BF}" srcOrd="0" destOrd="0" presId="urn:microsoft.com/office/officeart/2008/layout/PictureStrips"/>
    <dgm:cxn modelId="{F391A330-F8BB-47E8-B8BC-A8BECEE98535}" type="presParOf" srcId="{197B0D1D-18CE-492F-86F6-2D6445821706}" destId="{15D87636-A735-4602-9AB0-8521E3ADB6E1}" srcOrd="1" destOrd="0" presId="urn:microsoft.com/office/officeart/2008/layout/PictureStrips"/>
    <dgm:cxn modelId="{6F01573A-CD6A-4968-A7C6-045660B2623D}" type="presParOf" srcId="{67082BA8-2C1C-47FE-BD03-AEC488422490}" destId="{C35E3090-DBB4-4FAA-8C86-78841BD688E7}" srcOrd="1" destOrd="0" presId="urn:microsoft.com/office/officeart/2008/layout/PictureStrips"/>
    <dgm:cxn modelId="{28FACABD-A4D2-4E65-89EF-AF0FC85CC153}" type="presParOf" srcId="{67082BA8-2C1C-47FE-BD03-AEC488422490}" destId="{07F04C51-EBFD-4C9A-90AB-EEE57779BFD8}" srcOrd="2" destOrd="0" presId="urn:microsoft.com/office/officeart/2008/layout/PictureStrips"/>
    <dgm:cxn modelId="{CC2818A2-E25F-4672-8D08-2606F3477E73}" type="presParOf" srcId="{07F04C51-EBFD-4C9A-90AB-EEE57779BFD8}" destId="{1B32CB57-DAD4-4271-9E96-2F548DD5B83C}" srcOrd="0" destOrd="0" presId="urn:microsoft.com/office/officeart/2008/layout/PictureStrips"/>
    <dgm:cxn modelId="{9A704EF7-1B41-420A-850E-57223B004D72}" type="presParOf" srcId="{07F04C51-EBFD-4C9A-90AB-EEE57779BFD8}" destId="{87D1F7D4-9FF1-4873-9C4A-F0EB28F71846}" srcOrd="1" destOrd="0" presId="urn:microsoft.com/office/officeart/2008/layout/PictureStrips"/>
    <dgm:cxn modelId="{F421F5BF-8CC6-4BDD-BB11-930F4E0210C6}" type="presParOf" srcId="{67082BA8-2C1C-47FE-BD03-AEC488422490}" destId="{58E11EDD-E886-422C-A558-84C9163C5B08}" srcOrd="3" destOrd="0" presId="urn:microsoft.com/office/officeart/2008/layout/PictureStrips"/>
    <dgm:cxn modelId="{3870A13E-43DA-4C63-B9F1-1E5FFA105ABD}" type="presParOf" srcId="{67082BA8-2C1C-47FE-BD03-AEC488422490}" destId="{9DEEC690-75DE-4752-BF2E-F0460021894D}" srcOrd="4" destOrd="0" presId="urn:microsoft.com/office/officeart/2008/layout/PictureStrips"/>
    <dgm:cxn modelId="{0449A5DA-B232-4DD2-8979-EC15AF66E742}" type="presParOf" srcId="{9DEEC690-75DE-4752-BF2E-F0460021894D}" destId="{C114B8D7-FE89-411D-8112-1E0C864F7A6C}" srcOrd="0" destOrd="0" presId="urn:microsoft.com/office/officeart/2008/layout/PictureStrips"/>
    <dgm:cxn modelId="{E775EB00-C7CC-4CCD-82F2-5AAA723BF73B}" type="presParOf" srcId="{9DEEC690-75DE-4752-BF2E-F0460021894D}" destId="{66E82E33-FDDD-4675-835D-20BE802AD7CF}" srcOrd="1" destOrd="0" presId="urn:microsoft.com/office/officeart/2008/layout/PictureStrips"/>
    <dgm:cxn modelId="{D038CC79-3C84-423F-BFAC-CC90959838A8}" type="presParOf" srcId="{67082BA8-2C1C-47FE-BD03-AEC488422490}" destId="{C2A01179-CD7E-4FD9-9C3D-5F7F0AA3633B}" srcOrd="5" destOrd="0" presId="urn:microsoft.com/office/officeart/2008/layout/PictureStrips"/>
    <dgm:cxn modelId="{E0DB26A2-4DBA-43BC-B3C8-CEBB6C9DCFF9}" type="presParOf" srcId="{67082BA8-2C1C-47FE-BD03-AEC488422490}" destId="{B6D82B1A-3595-4A74-8699-2C9609870ADE}" srcOrd="6" destOrd="0" presId="urn:microsoft.com/office/officeart/2008/layout/PictureStrips"/>
    <dgm:cxn modelId="{EEEBC8ED-5519-4AD3-BE9B-016F20425833}" type="presParOf" srcId="{B6D82B1A-3595-4A74-8699-2C9609870ADE}" destId="{ECF9C174-7B45-495E-8BBE-3EEFC7F5D719}" srcOrd="0" destOrd="0" presId="urn:microsoft.com/office/officeart/2008/layout/PictureStrips"/>
    <dgm:cxn modelId="{9C0D0CAC-E8F3-4BA7-87B0-6E18F276AE14}" type="presParOf" srcId="{B6D82B1A-3595-4A74-8699-2C9609870ADE}" destId="{8D69AE65-7965-4F6D-8264-3E5BFB9BBD3B}" srcOrd="1" destOrd="0" presId="urn:microsoft.com/office/officeart/2008/layout/PictureStrips"/>
    <dgm:cxn modelId="{DAF194AE-BA66-45A2-BF90-13C0A6E28040}" type="presParOf" srcId="{67082BA8-2C1C-47FE-BD03-AEC488422490}" destId="{E09F8BB5-1155-4458-95DB-3083A2B454EE}" srcOrd="7" destOrd="0" presId="urn:microsoft.com/office/officeart/2008/layout/PictureStrips"/>
    <dgm:cxn modelId="{D73CDE36-EB7A-454A-AE00-A8479DA0211C}" type="presParOf" srcId="{67082BA8-2C1C-47FE-BD03-AEC488422490}" destId="{BC80386E-F850-4892-BCF5-6191EE1858F8}" srcOrd="8" destOrd="0" presId="urn:microsoft.com/office/officeart/2008/layout/PictureStrips"/>
    <dgm:cxn modelId="{8995AA6B-6774-430C-8392-54E9BF96137F}" type="presParOf" srcId="{BC80386E-F850-4892-BCF5-6191EE1858F8}" destId="{5374E7D6-59D0-43D2-A9AE-896899BA9B4D}" srcOrd="0" destOrd="0" presId="urn:microsoft.com/office/officeart/2008/layout/PictureStrips"/>
    <dgm:cxn modelId="{6A2BA86A-34C6-4A01-B782-B065DBC1C978}" type="presParOf" srcId="{BC80386E-F850-4892-BCF5-6191EE1858F8}" destId="{F1842CBF-E61F-487F-BD71-4B3A9168036B}"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CCC32-1575-463B-8B06-D4316F4BF369}">
      <dsp:nvSpPr>
        <dsp:cNvPr id="0" name=""/>
        <dsp:cNvSpPr/>
      </dsp:nvSpPr>
      <dsp:spPr>
        <a:xfrm>
          <a:off x="482011" y="1035019"/>
          <a:ext cx="2463632" cy="2501161"/>
        </a:xfrm>
        <a:prstGeom prst="ellipse">
          <a:avLst/>
        </a:prstGeom>
        <a:solidFill>
          <a:srgbClr val="EE1C2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3 drivers of the </a:t>
          </a:r>
          <a:r>
            <a:rPr lang="en-US" sz="1800" b="1" kern="1200" dirty="0" err="1"/>
            <a:t>democratisation</a:t>
          </a:r>
          <a:r>
            <a:rPr lang="en-US" sz="1800" b="1" kern="1200" dirty="0"/>
            <a:t> of profits</a:t>
          </a:r>
          <a:endParaRPr lang="en-IN" sz="1800" b="1" kern="1200" dirty="0"/>
        </a:p>
      </dsp:txBody>
      <dsp:txXfrm>
        <a:off x="842802" y="1401306"/>
        <a:ext cx="1742050" cy="1768587"/>
      </dsp:txXfrm>
    </dsp:sp>
    <dsp:sp modelId="{8B8916A6-4BAE-4E93-920B-F746DF59E74A}">
      <dsp:nvSpPr>
        <dsp:cNvPr id="0" name=""/>
        <dsp:cNvSpPr/>
      </dsp:nvSpPr>
      <dsp:spPr>
        <a:xfrm>
          <a:off x="0" y="356218"/>
          <a:ext cx="3701673" cy="3858769"/>
        </a:xfrm>
        <a:prstGeom prst="blockArc">
          <a:avLst>
            <a:gd name="adj1" fmla="val 17527788"/>
            <a:gd name="adj2" fmla="val 4119114"/>
            <a:gd name="adj3" fmla="val 5750"/>
          </a:avLst>
        </a:prstGeom>
        <a:gradFill rotWithShape="0">
          <a:gsLst>
            <a:gs pos="0">
              <a:schemeClr val="accent1">
                <a:shade val="50000"/>
                <a:hueOff val="402493"/>
                <a:satOff val="-9802"/>
                <a:lumOff val="42896"/>
                <a:alphaOff val="0"/>
                <a:satMod val="103000"/>
                <a:lumMod val="102000"/>
                <a:tint val="94000"/>
              </a:schemeClr>
            </a:gs>
            <a:gs pos="50000">
              <a:schemeClr val="accent1">
                <a:shade val="50000"/>
                <a:hueOff val="402493"/>
                <a:satOff val="-9802"/>
                <a:lumOff val="42896"/>
                <a:alphaOff val="0"/>
                <a:satMod val="110000"/>
                <a:lumMod val="100000"/>
                <a:shade val="100000"/>
              </a:schemeClr>
            </a:gs>
            <a:gs pos="100000">
              <a:schemeClr val="accent1">
                <a:shade val="50000"/>
                <a:hueOff val="402493"/>
                <a:satOff val="-9802"/>
                <a:lumOff val="4289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6B189B3-F002-494E-B0DE-66D14D61642D}">
      <dsp:nvSpPr>
        <dsp:cNvPr id="0" name=""/>
        <dsp:cNvSpPr/>
      </dsp:nvSpPr>
      <dsp:spPr>
        <a:xfrm>
          <a:off x="2725643" y="681512"/>
          <a:ext cx="983711" cy="98398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7000" r="-37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F7B4B2D-6FB4-4BF3-B27B-0087FBE292AE}">
      <dsp:nvSpPr>
        <dsp:cNvPr id="0" name=""/>
        <dsp:cNvSpPr/>
      </dsp:nvSpPr>
      <dsp:spPr>
        <a:xfrm>
          <a:off x="3783969" y="697333"/>
          <a:ext cx="1316735" cy="952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l" defTabSz="666750">
            <a:lnSpc>
              <a:spcPct val="90000"/>
            </a:lnSpc>
            <a:spcBef>
              <a:spcPct val="0"/>
            </a:spcBef>
            <a:spcAft>
              <a:spcPct val="10000"/>
            </a:spcAft>
            <a:buNone/>
          </a:pPr>
          <a:r>
            <a:rPr lang="en-US" sz="1500" b="1" kern="1200" dirty="0"/>
            <a:t>Steady buildup of India Stack and UPI</a:t>
          </a:r>
          <a:endParaRPr lang="en-IN" sz="1500" b="1" kern="1200" dirty="0"/>
        </a:p>
      </dsp:txBody>
      <dsp:txXfrm>
        <a:off x="3783969" y="697333"/>
        <a:ext cx="1316735" cy="952344"/>
      </dsp:txXfrm>
    </dsp:sp>
    <dsp:sp modelId="{419FE9A9-5E71-4844-9EA7-451F0536AE7A}">
      <dsp:nvSpPr>
        <dsp:cNvPr id="0" name=""/>
        <dsp:cNvSpPr/>
      </dsp:nvSpPr>
      <dsp:spPr>
        <a:xfrm>
          <a:off x="3105850" y="1800942"/>
          <a:ext cx="983711" cy="98398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89B0BF9-E18C-4E95-982F-DC3C01833B8E}">
      <dsp:nvSpPr>
        <dsp:cNvPr id="0" name=""/>
        <dsp:cNvSpPr/>
      </dsp:nvSpPr>
      <dsp:spPr>
        <a:xfrm>
          <a:off x="4169663" y="1814833"/>
          <a:ext cx="1316735" cy="952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l" defTabSz="666750">
            <a:lnSpc>
              <a:spcPct val="90000"/>
            </a:lnSpc>
            <a:spcBef>
              <a:spcPct val="0"/>
            </a:spcBef>
            <a:spcAft>
              <a:spcPct val="10000"/>
            </a:spcAft>
            <a:buNone/>
          </a:pPr>
          <a:r>
            <a:rPr lang="en-US" sz="1500" b="1" kern="1200" dirty="0"/>
            <a:t>Greater access to credit for SMEs</a:t>
          </a:r>
          <a:endParaRPr lang="en-IN" sz="1500" b="1" kern="1200" dirty="0"/>
        </a:p>
      </dsp:txBody>
      <dsp:txXfrm>
        <a:off x="4169663" y="1814833"/>
        <a:ext cx="1316735" cy="952344"/>
      </dsp:txXfrm>
    </dsp:sp>
    <dsp:sp modelId="{1CF36BBB-3B6F-4871-8876-3BC9A495BE0A}">
      <dsp:nvSpPr>
        <dsp:cNvPr id="0" name=""/>
        <dsp:cNvSpPr/>
      </dsp:nvSpPr>
      <dsp:spPr>
        <a:xfrm>
          <a:off x="2725643" y="2936192"/>
          <a:ext cx="983711" cy="98398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0000" r="-30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ACE0598-55D0-4625-8FFB-BE3B78678240}">
      <dsp:nvSpPr>
        <dsp:cNvPr id="0" name=""/>
        <dsp:cNvSpPr/>
      </dsp:nvSpPr>
      <dsp:spPr>
        <a:xfrm>
          <a:off x="3783969" y="2956257"/>
          <a:ext cx="1316735" cy="952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l" defTabSz="666750">
            <a:lnSpc>
              <a:spcPct val="90000"/>
            </a:lnSpc>
            <a:spcBef>
              <a:spcPct val="0"/>
            </a:spcBef>
            <a:spcAft>
              <a:spcPct val="10000"/>
            </a:spcAft>
            <a:buNone/>
          </a:pPr>
          <a:r>
            <a:rPr lang="en-US" sz="1500" b="1" kern="1200" dirty="0"/>
            <a:t>Brand creation &amp; marketing through social media</a:t>
          </a:r>
          <a:endParaRPr lang="en-IN" sz="1500" b="1" kern="1200" dirty="0"/>
        </a:p>
      </dsp:txBody>
      <dsp:txXfrm>
        <a:off x="3783969" y="2956257"/>
        <a:ext cx="1316735" cy="9523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6435A-7B9D-4900-8A90-62FFEFAD48BF}">
      <dsp:nvSpPr>
        <dsp:cNvPr id="0" name=""/>
        <dsp:cNvSpPr/>
      </dsp:nvSpPr>
      <dsp:spPr>
        <a:xfrm>
          <a:off x="272251" y="275158"/>
          <a:ext cx="2190452" cy="684516"/>
        </a:xfrm>
        <a:prstGeom prst="rect">
          <a:avLst/>
        </a:prstGeom>
        <a:solidFill>
          <a:schemeClr val="lt1">
            <a:alpha val="40000"/>
            <a:hueOff val="0"/>
            <a:satOff val="0"/>
            <a:lumOff val="0"/>
            <a:alphaOff val="0"/>
          </a:schemeClr>
        </a:solidFill>
        <a:ln w="28575" cap="flat" cmpd="sng" algn="ctr">
          <a:solidFill>
            <a:srgbClr val="002060"/>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63646" tIns="106680" rIns="106680" bIns="106680" numCol="1" spcCol="1270" anchor="ctr" anchorCtr="0">
          <a:noAutofit/>
        </a:bodyPr>
        <a:lstStyle/>
        <a:p>
          <a:pPr marL="0" lvl="0" indent="0" algn="l" defTabSz="1244600">
            <a:lnSpc>
              <a:spcPct val="90000"/>
            </a:lnSpc>
            <a:spcBef>
              <a:spcPct val="0"/>
            </a:spcBef>
            <a:spcAft>
              <a:spcPct val="35000"/>
            </a:spcAft>
            <a:buNone/>
          </a:pPr>
          <a:r>
            <a:rPr lang="en-IN" sz="2800" b="1" kern="1200" dirty="0"/>
            <a:t>W</a:t>
          </a:r>
          <a:r>
            <a:rPr lang="en-IN" sz="2400" kern="1200" dirty="0"/>
            <a:t>omen</a:t>
          </a:r>
          <a:endParaRPr lang="en-IN" sz="2800" kern="1200" dirty="0"/>
        </a:p>
      </dsp:txBody>
      <dsp:txXfrm>
        <a:off x="272251" y="275158"/>
        <a:ext cx="2190452" cy="684516"/>
      </dsp:txXfrm>
    </dsp:sp>
    <dsp:sp modelId="{15D87636-A735-4602-9AB0-8521E3ADB6E1}">
      <dsp:nvSpPr>
        <dsp:cNvPr id="0" name=""/>
        <dsp:cNvSpPr/>
      </dsp:nvSpPr>
      <dsp:spPr>
        <a:xfrm>
          <a:off x="180973" y="176283"/>
          <a:ext cx="479161" cy="71874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w="19050" cap="flat" cmpd="sng" algn="ctr">
          <a:solidFill>
            <a:srgbClr val="ED1C24"/>
          </a:solidFill>
          <a:prstDash val="solid"/>
          <a:miter lim="800000"/>
        </a:ln>
        <a:effectLst/>
      </dsp:spPr>
      <dsp:style>
        <a:lnRef idx="2">
          <a:scrgbClr r="0" g="0" b="0"/>
        </a:lnRef>
        <a:fillRef idx="1">
          <a:scrgbClr r="0" g="0" b="0"/>
        </a:fillRef>
        <a:effectRef idx="0">
          <a:scrgbClr r="0" g="0" b="0"/>
        </a:effectRef>
        <a:fontRef idx="minor"/>
      </dsp:style>
    </dsp:sp>
    <dsp:sp modelId="{1B32CB57-DAD4-4271-9E96-2F548DD5B83C}">
      <dsp:nvSpPr>
        <dsp:cNvPr id="0" name=""/>
        <dsp:cNvSpPr/>
      </dsp:nvSpPr>
      <dsp:spPr>
        <a:xfrm>
          <a:off x="628967" y="1194018"/>
          <a:ext cx="2190452" cy="684516"/>
        </a:xfrm>
        <a:prstGeom prst="rect">
          <a:avLst/>
        </a:prstGeom>
        <a:solidFill>
          <a:schemeClr val="lt1">
            <a:alpha val="40000"/>
            <a:hueOff val="0"/>
            <a:satOff val="0"/>
            <a:lumOff val="0"/>
            <a:alphaOff val="0"/>
          </a:schemeClr>
        </a:solidFill>
        <a:ln w="28575" cap="flat" cmpd="sng" algn="ctr">
          <a:solidFill>
            <a:srgbClr val="0070C0"/>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63646" tIns="106680" rIns="106680" bIns="106680" numCol="1" spcCol="1270" anchor="ctr" anchorCtr="0">
          <a:noAutofit/>
        </a:bodyPr>
        <a:lstStyle/>
        <a:p>
          <a:pPr marL="0" lvl="0" indent="0" algn="l" defTabSz="1244600">
            <a:lnSpc>
              <a:spcPct val="90000"/>
            </a:lnSpc>
            <a:spcBef>
              <a:spcPct val="0"/>
            </a:spcBef>
            <a:spcAft>
              <a:spcPct val="35000"/>
            </a:spcAft>
            <a:buNone/>
          </a:pPr>
          <a:r>
            <a:rPr lang="en-IN" sz="2800" b="1" kern="1200" dirty="0"/>
            <a:t>E</a:t>
          </a:r>
          <a:r>
            <a:rPr lang="en-IN" sz="2400" kern="1200" dirty="0"/>
            <a:t>ducation</a:t>
          </a:r>
          <a:endParaRPr lang="en-IN" sz="2800" kern="1200" dirty="0"/>
        </a:p>
      </dsp:txBody>
      <dsp:txXfrm>
        <a:off x="628967" y="1194018"/>
        <a:ext cx="2190452" cy="684516"/>
      </dsp:txXfrm>
    </dsp:sp>
    <dsp:sp modelId="{87D1F7D4-9FF1-4873-9C4A-F0EB28F71846}">
      <dsp:nvSpPr>
        <dsp:cNvPr id="0" name=""/>
        <dsp:cNvSpPr/>
      </dsp:nvSpPr>
      <dsp:spPr>
        <a:xfrm>
          <a:off x="526003" y="1095146"/>
          <a:ext cx="479161" cy="71874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9050" cap="flat" cmpd="sng" algn="ctr">
          <a:solidFill>
            <a:srgbClr val="ED1C24"/>
          </a:solidFill>
          <a:prstDash val="solid"/>
          <a:miter lim="800000"/>
        </a:ln>
        <a:effectLst/>
      </dsp:spPr>
      <dsp:style>
        <a:lnRef idx="2">
          <a:scrgbClr r="0" g="0" b="0"/>
        </a:lnRef>
        <a:fillRef idx="1">
          <a:scrgbClr r="0" g="0" b="0"/>
        </a:fillRef>
        <a:effectRef idx="0">
          <a:scrgbClr r="0" g="0" b="0"/>
        </a:effectRef>
        <a:fontRef idx="minor"/>
      </dsp:style>
    </dsp:sp>
    <dsp:sp modelId="{C114B8D7-FE89-411D-8112-1E0C864F7A6C}">
      <dsp:nvSpPr>
        <dsp:cNvPr id="0" name=""/>
        <dsp:cNvSpPr/>
      </dsp:nvSpPr>
      <dsp:spPr>
        <a:xfrm>
          <a:off x="1048044" y="2097681"/>
          <a:ext cx="2190452" cy="684516"/>
        </a:xfrm>
        <a:prstGeom prst="rect">
          <a:avLst/>
        </a:prstGeom>
        <a:solidFill>
          <a:schemeClr val="lt1">
            <a:alpha val="40000"/>
            <a:hueOff val="0"/>
            <a:satOff val="0"/>
            <a:lumOff val="0"/>
            <a:alphaOff val="0"/>
          </a:schemeClr>
        </a:solidFill>
        <a:ln w="28575" cap="flat" cmpd="sng" algn="ctr">
          <a:solidFill>
            <a:schemeClr val="accent1">
              <a:lumMod val="60000"/>
              <a:lumOff val="4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63646" tIns="114300" rIns="114300" bIns="114300" numCol="1" spcCol="1270" anchor="ctr" anchorCtr="0">
          <a:noAutofit/>
        </a:bodyPr>
        <a:lstStyle/>
        <a:p>
          <a:pPr marL="0" lvl="0" indent="0" algn="l" defTabSz="1333500">
            <a:lnSpc>
              <a:spcPct val="90000"/>
            </a:lnSpc>
            <a:spcBef>
              <a:spcPct val="0"/>
            </a:spcBef>
            <a:spcAft>
              <a:spcPct val="35000"/>
            </a:spcAft>
            <a:buNone/>
          </a:pPr>
          <a:r>
            <a:rPr lang="en-IN" sz="3000" b="1" kern="1200" dirty="0"/>
            <a:t>S</a:t>
          </a:r>
          <a:r>
            <a:rPr lang="en-IN" sz="2400" kern="1200" dirty="0"/>
            <a:t>outh</a:t>
          </a:r>
          <a:endParaRPr lang="en-IN" sz="3000" kern="1200" dirty="0"/>
        </a:p>
      </dsp:txBody>
      <dsp:txXfrm>
        <a:off x="1048044" y="2097681"/>
        <a:ext cx="2190452" cy="684516"/>
      </dsp:txXfrm>
    </dsp:sp>
    <dsp:sp modelId="{66E82E33-FDDD-4675-835D-20BE802AD7CF}">
      <dsp:nvSpPr>
        <dsp:cNvPr id="0" name=""/>
        <dsp:cNvSpPr/>
      </dsp:nvSpPr>
      <dsp:spPr>
        <a:xfrm>
          <a:off x="871536" y="1998807"/>
          <a:ext cx="479161" cy="71874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63000" r="-63000"/>
          </a:stretch>
        </a:blipFill>
        <a:ln w="19050" cap="flat" cmpd="sng" algn="ctr">
          <a:solidFill>
            <a:srgbClr val="ED1C24"/>
          </a:solidFill>
          <a:prstDash val="solid"/>
          <a:miter lim="800000"/>
        </a:ln>
        <a:effectLst/>
      </dsp:spPr>
      <dsp:style>
        <a:lnRef idx="2">
          <a:scrgbClr r="0" g="0" b="0"/>
        </a:lnRef>
        <a:fillRef idx="1">
          <a:scrgbClr r="0" g="0" b="0"/>
        </a:fillRef>
        <a:effectRef idx="0">
          <a:scrgbClr r="0" g="0" b="0"/>
        </a:effectRef>
        <a:fontRef idx="minor"/>
      </dsp:style>
    </dsp:sp>
    <dsp:sp modelId="{ECF9C174-7B45-495E-8BBE-3EEFC7F5D719}">
      <dsp:nvSpPr>
        <dsp:cNvPr id="0" name=""/>
        <dsp:cNvSpPr/>
      </dsp:nvSpPr>
      <dsp:spPr>
        <a:xfrm>
          <a:off x="1336943" y="3102715"/>
          <a:ext cx="2190452" cy="684516"/>
        </a:xfrm>
        <a:prstGeom prst="rect">
          <a:avLst/>
        </a:prstGeom>
        <a:solidFill>
          <a:schemeClr val="lt1">
            <a:alpha val="40000"/>
            <a:hueOff val="0"/>
            <a:satOff val="0"/>
            <a:lumOff val="0"/>
            <a:alphaOff val="0"/>
          </a:schemeClr>
        </a:solidFill>
        <a:ln w="28575" cap="flat" cmpd="sng" algn="ctr">
          <a:solidFill>
            <a:schemeClr val="accent5">
              <a:lumMod val="60000"/>
              <a:lumOff val="4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63646" tIns="114300" rIns="114300" bIns="114300" numCol="1" spcCol="1270" anchor="ctr" anchorCtr="0">
          <a:noAutofit/>
        </a:bodyPr>
        <a:lstStyle/>
        <a:p>
          <a:pPr marL="0" lvl="0" indent="0" algn="l" defTabSz="1333500">
            <a:lnSpc>
              <a:spcPct val="90000"/>
            </a:lnSpc>
            <a:spcBef>
              <a:spcPct val="0"/>
            </a:spcBef>
            <a:spcAft>
              <a:spcPct val="35000"/>
            </a:spcAft>
            <a:buNone/>
          </a:pPr>
          <a:r>
            <a:rPr lang="en-IN" sz="3000" b="1" kern="1200" dirty="0"/>
            <a:t>C</a:t>
          </a:r>
          <a:r>
            <a:rPr lang="en-IN" sz="2400" kern="1200" dirty="0"/>
            <a:t>hina+1</a:t>
          </a:r>
          <a:endParaRPr lang="en-IN" sz="3000" kern="1200" dirty="0"/>
        </a:p>
      </dsp:txBody>
      <dsp:txXfrm>
        <a:off x="1336943" y="3102715"/>
        <a:ext cx="2190452" cy="684516"/>
      </dsp:txXfrm>
    </dsp:sp>
    <dsp:sp modelId="{8D69AE65-7965-4F6D-8264-3E5BFB9BBD3B}">
      <dsp:nvSpPr>
        <dsp:cNvPr id="0" name=""/>
        <dsp:cNvSpPr/>
      </dsp:nvSpPr>
      <dsp:spPr>
        <a:xfrm>
          <a:off x="1238482" y="2964216"/>
          <a:ext cx="479161" cy="718742"/>
        </a:xfrm>
        <a:prstGeom prst="rect">
          <a:avLst/>
        </a:prstGeom>
        <a:blipFill>
          <a:blip xmlns:r="http://schemas.openxmlformats.org/officeDocument/2006/relationships"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l="-55000" r="-55000"/>
          </a:stretch>
        </a:blipFill>
        <a:ln w="19050" cap="flat" cmpd="sng" algn="ctr">
          <a:solidFill>
            <a:srgbClr val="ED1C24"/>
          </a:solidFill>
          <a:prstDash val="solid"/>
          <a:miter lim="800000"/>
        </a:ln>
        <a:effectLst/>
      </dsp:spPr>
      <dsp:style>
        <a:lnRef idx="2">
          <a:scrgbClr r="0" g="0" b="0"/>
        </a:lnRef>
        <a:fillRef idx="1">
          <a:scrgbClr r="0" g="0" b="0"/>
        </a:fillRef>
        <a:effectRef idx="0">
          <a:scrgbClr r="0" g="0" b="0"/>
        </a:effectRef>
        <a:fontRef idx="minor"/>
      </dsp:style>
    </dsp:sp>
    <dsp:sp modelId="{5374E7D6-59D0-43D2-A9AE-896899BA9B4D}">
      <dsp:nvSpPr>
        <dsp:cNvPr id="0" name=""/>
        <dsp:cNvSpPr/>
      </dsp:nvSpPr>
      <dsp:spPr>
        <a:xfrm>
          <a:off x="1896800" y="4020465"/>
          <a:ext cx="2190452" cy="684516"/>
        </a:xfrm>
        <a:prstGeom prst="rect">
          <a:avLst/>
        </a:prstGeom>
        <a:solidFill>
          <a:schemeClr val="lt1">
            <a:alpha val="40000"/>
            <a:hueOff val="0"/>
            <a:satOff val="0"/>
            <a:lumOff val="0"/>
            <a:alphaOff val="0"/>
          </a:schemeClr>
        </a:solidFill>
        <a:ln w="28575" cap="flat" cmpd="sng" algn="ctr">
          <a:solidFill>
            <a:schemeClr val="accent1">
              <a:lumMod val="20000"/>
              <a:lumOff val="8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63646" tIns="114300" rIns="114300" bIns="114300" numCol="1" spcCol="1270" anchor="ctr" anchorCtr="0">
          <a:noAutofit/>
        </a:bodyPr>
        <a:lstStyle/>
        <a:p>
          <a:pPr marL="0" lvl="0" indent="0" algn="l" defTabSz="1333500">
            <a:lnSpc>
              <a:spcPct val="90000"/>
            </a:lnSpc>
            <a:spcBef>
              <a:spcPct val="0"/>
            </a:spcBef>
            <a:spcAft>
              <a:spcPct val="35000"/>
            </a:spcAft>
            <a:buNone/>
          </a:pPr>
          <a:r>
            <a:rPr lang="en-IN" sz="3000" b="1" kern="1200" dirty="0"/>
            <a:t>O</a:t>
          </a:r>
          <a:r>
            <a:rPr lang="en-IN" sz="2400" kern="1200" dirty="0"/>
            <a:t>ctopus</a:t>
          </a:r>
          <a:endParaRPr lang="en-IN" sz="3000" kern="1200" dirty="0"/>
        </a:p>
      </dsp:txBody>
      <dsp:txXfrm>
        <a:off x="1896800" y="4020465"/>
        <a:ext cx="2190452" cy="684516"/>
      </dsp:txXfrm>
    </dsp:sp>
    <dsp:sp modelId="{F1842CBF-E61F-487F-BD71-4B3A9168036B}">
      <dsp:nvSpPr>
        <dsp:cNvPr id="0" name=""/>
        <dsp:cNvSpPr/>
      </dsp:nvSpPr>
      <dsp:spPr>
        <a:xfrm>
          <a:off x="1805536" y="3921589"/>
          <a:ext cx="479161" cy="718742"/>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25000" r="-25000"/>
          </a:stretch>
        </a:blipFill>
        <a:ln w="19050" cap="flat" cmpd="sng" algn="ctr">
          <a:solidFill>
            <a:srgbClr val="ED1C24"/>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3B2A9D-8873-4889-9B4A-86E6FD8114C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5C3268DD-A303-4533-9D6C-8C4D41ECC21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42E6A8-60A5-496E-B59C-023968076986}" type="datetimeFigureOut">
              <a:rPr lang="en-IN" smtClean="0"/>
              <a:t>03-05-2024</a:t>
            </a:fld>
            <a:endParaRPr lang="en-IN"/>
          </a:p>
        </p:txBody>
      </p:sp>
      <p:sp>
        <p:nvSpPr>
          <p:cNvPr id="4" name="Footer Placeholder 3">
            <a:extLst>
              <a:ext uri="{FF2B5EF4-FFF2-40B4-BE49-F238E27FC236}">
                <a16:creationId xmlns:a16="http://schemas.microsoft.com/office/drawing/2014/main" id="{E33E8BDB-485F-4EC4-9B47-8155E4FB686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7C5E83C8-6641-4128-84A8-9A0ECFCAEF6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CBCD8E-03F7-4333-AF69-5848A77AD066}" type="slidenum">
              <a:rPr lang="en-IN" smtClean="0"/>
              <a:t>‹#›</a:t>
            </a:fld>
            <a:endParaRPr lang="en-IN"/>
          </a:p>
        </p:txBody>
      </p:sp>
    </p:spTree>
    <p:extLst>
      <p:ext uri="{BB962C8B-B14F-4D97-AF65-F5344CB8AC3E}">
        <p14:creationId xmlns:p14="http://schemas.microsoft.com/office/powerpoint/2010/main" val="963133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0C6FAC-EBE2-4DB5-BD22-2AD62D1AF89C}" type="datetimeFigureOut">
              <a:rPr lang="en-IN" smtClean="0"/>
              <a:t>03-05-2024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7FC1A3-7E22-4BD5-A421-0E8A1D8D04EF}" type="slidenum">
              <a:rPr lang="en-IN" smtClean="0"/>
              <a:t>‹#›</a:t>
            </a:fld>
            <a:endParaRPr lang="en-IN"/>
          </a:p>
        </p:txBody>
      </p:sp>
    </p:spTree>
    <p:extLst>
      <p:ext uri="{BB962C8B-B14F-4D97-AF65-F5344CB8AC3E}">
        <p14:creationId xmlns:p14="http://schemas.microsoft.com/office/powerpoint/2010/main" val="39966062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06C9C77-E9F9-468B-8E28-5B699C7D36AF}" type="slidenum">
              <a:rPr lang="en-IN" smtClean="0"/>
              <a:t>9</a:t>
            </a:fld>
            <a:endParaRPr lang="en-IN"/>
          </a:p>
        </p:txBody>
      </p:sp>
    </p:spTree>
    <p:extLst>
      <p:ext uri="{BB962C8B-B14F-4D97-AF65-F5344CB8AC3E}">
        <p14:creationId xmlns:p14="http://schemas.microsoft.com/office/powerpoint/2010/main" val="1817590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7FC1A3-7E22-4BD5-A421-0E8A1D8D04EF}" type="slidenum">
              <a:rPr lang="en-IN" smtClean="0"/>
              <a:t>10</a:t>
            </a:fld>
            <a:endParaRPr lang="en-IN"/>
          </a:p>
        </p:txBody>
      </p:sp>
    </p:spTree>
    <p:extLst>
      <p:ext uri="{BB962C8B-B14F-4D97-AF65-F5344CB8AC3E}">
        <p14:creationId xmlns:p14="http://schemas.microsoft.com/office/powerpoint/2010/main" val="4321772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6.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Firs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6CE2D-7F08-4A65-AC40-D161E61EE28F}"/>
              </a:ext>
            </a:extLst>
          </p:cNvPr>
          <p:cNvSpPr>
            <a:spLocks noGrp="1"/>
          </p:cNvSpPr>
          <p:nvPr>
            <p:ph type="ctrTitle"/>
          </p:nvPr>
        </p:nvSpPr>
        <p:spPr>
          <a:xfrm>
            <a:off x="1524000" y="1122363"/>
            <a:ext cx="5912498" cy="2387600"/>
          </a:xfrm>
        </p:spPr>
        <p:txBody>
          <a:bodyPr anchor="b"/>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97FD1931-74EE-4E3D-A728-AE94C9F178C9}"/>
              </a:ext>
            </a:extLst>
          </p:cNvPr>
          <p:cNvSpPr>
            <a:spLocks noGrp="1"/>
          </p:cNvSpPr>
          <p:nvPr>
            <p:ph type="subTitle" idx="1"/>
          </p:nvPr>
        </p:nvSpPr>
        <p:spPr>
          <a:xfrm>
            <a:off x="1524000" y="3602038"/>
            <a:ext cx="5912498"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46F0B0-1E48-4575-9A9D-AAB5B0816CE3}"/>
              </a:ext>
            </a:extLst>
          </p:cNvPr>
          <p:cNvSpPr>
            <a:spLocks noGrp="1"/>
          </p:cNvSpPr>
          <p:nvPr>
            <p:ph type="dt" sz="half" idx="10"/>
          </p:nvPr>
        </p:nvSpPr>
        <p:spPr/>
        <p:txBody>
          <a:bodyPr/>
          <a:lstStyle/>
          <a:p>
            <a:endParaRPr lang="en-IN"/>
          </a:p>
        </p:txBody>
      </p:sp>
      <p:sp>
        <p:nvSpPr>
          <p:cNvPr id="6" name="Slide Number Placeholder 5">
            <a:extLst>
              <a:ext uri="{FF2B5EF4-FFF2-40B4-BE49-F238E27FC236}">
                <a16:creationId xmlns:a16="http://schemas.microsoft.com/office/drawing/2014/main" id="{3F8E51D0-40E5-4445-8554-0EAC1D78DE1A}"/>
              </a:ext>
            </a:extLst>
          </p:cNvPr>
          <p:cNvSpPr>
            <a:spLocks noGrp="1"/>
          </p:cNvSpPr>
          <p:nvPr>
            <p:ph type="sldNum" sz="quarter" idx="12"/>
          </p:nvPr>
        </p:nvSpPr>
        <p:spPr/>
        <p:txBody>
          <a:bodyPr/>
          <a:lstStyle/>
          <a:p>
            <a:fld id="{A1F4AE6E-B9ED-4C25-AB85-6B077C701284}" type="slidenum">
              <a:rPr lang="en-IN" smtClean="0"/>
              <a:t>‹#›</a:t>
            </a:fld>
            <a:endParaRPr lang="en-IN"/>
          </a:p>
        </p:txBody>
      </p:sp>
      <p:sp>
        <p:nvSpPr>
          <p:cNvPr id="9" name="Freeform: Shape 8">
            <a:extLst>
              <a:ext uri="{FF2B5EF4-FFF2-40B4-BE49-F238E27FC236}">
                <a16:creationId xmlns:a16="http://schemas.microsoft.com/office/drawing/2014/main" id="{25B815E9-0B7F-4948-9065-BF0698318D84}"/>
              </a:ext>
            </a:extLst>
          </p:cNvPr>
          <p:cNvSpPr/>
          <p:nvPr/>
        </p:nvSpPr>
        <p:spPr>
          <a:xfrm>
            <a:off x="7988531" y="0"/>
            <a:ext cx="4231178" cy="5951913"/>
          </a:xfrm>
          <a:custGeom>
            <a:avLst/>
            <a:gdLst>
              <a:gd name="connsiteX0" fmla="*/ 4231178 w 4231178"/>
              <a:gd name="connsiteY0" fmla="*/ 1130531 h 5951913"/>
              <a:gd name="connsiteX1" fmla="*/ 0 w 4231178"/>
              <a:gd name="connsiteY1" fmla="*/ 5951913 h 5951913"/>
              <a:gd name="connsiteX2" fmla="*/ 0 w 4231178"/>
              <a:gd name="connsiteY2" fmla="*/ 3499658 h 5951913"/>
              <a:gd name="connsiteX3" fmla="*/ 3050771 w 4231178"/>
              <a:gd name="connsiteY3" fmla="*/ 0 h 5951913"/>
              <a:gd name="connsiteX4" fmla="*/ 4197927 w 4231178"/>
              <a:gd name="connsiteY4" fmla="*/ 0 h 5951913"/>
              <a:gd name="connsiteX5" fmla="*/ 4231178 w 4231178"/>
              <a:gd name="connsiteY5" fmla="*/ 1130531 h 595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1178" h="5951913">
                <a:moveTo>
                  <a:pt x="4231178" y="1130531"/>
                </a:moveTo>
                <a:lnTo>
                  <a:pt x="0" y="5951913"/>
                </a:lnTo>
                <a:lnTo>
                  <a:pt x="0" y="3499658"/>
                </a:lnTo>
                <a:lnTo>
                  <a:pt x="3050771" y="0"/>
                </a:lnTo>
                <a:lnTo>
                  <a:pt x="4197927" y="0"/>
                </a:lnTo>
                <a:lnTo>
                  <a:pt x="4231178" y="1130531"/>
                </a:lnTo>
                <a:close/>
              </a:path>
            </a:pathLst>
          </a:custGeom>
          <a:solidFill>
            <a:srgbClr val="EE1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2E35669A-54DB-4618-8EEF-B2A68757CD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10600" y="5583551"/>
            <a:ext cx="3210661" cy="368362"/>
          </a:xfrm>
          <a:prstGeom prst="rect">
            <a:avLst/>
          </a:prstGeom>
        </p:spPr>
      </p:pic>
      <p:sp>
        <p:nvSpPr>
          <p:cNvPr id="5" name="Rectangle 4">
            <a:extLst>
              <a:ext uri="{FF2B5EF4-FFF2-40B4-BE49-F238E27FC236}">
                <a16:creationId xmlns:a16="http://schemas.microsoft.com/office/drawing/2014/main" id="{1368ACA6-91B0-51DF-C01C-6B7C12DB41CD}"/>
              </a:ext>
            </a:extLst>
          </p:cNvPr>
          <p:cNvSpPr/>
          <p:nvPr userDrawn="1"/>
        </p:nvSpPr>
        <p:spPr>
          <a:xfrm>
            <a:off x="0" y="333375"/>
            <a:ext cx="66675" cy="419818"/>
          </a:xfrm>
          <a:prstGeom prst="rect">
            <a:avLst/>
          </a:prstGeom>
          <a:solidFill>
            <a:srgbClr val="EE1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887467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80B11-A752-4608-9BE2-6D336524E3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D14ECD-8E58-41D3-AFE3-C86E5E39FA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80022F4-B66D-480B-A3FF-1E375F067B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3E59CF-12F6-479E-974E-343F8790E0F6}"/>
              </a:ext>
            </a:extLst>
          </p:cNvPr>
          <p:cNvSpPr>
            <a:spLocks noGrp="1"/>
          </p:cNvSpPr>
          <p:nvPr>
            <p:ph type="dt" sz="half" idx="10"/>
          </p:nvPr>
        </p:nvSpPr>
        <p:spPr/>
        <p:txBody>
          <a:bodyPr/>
          <a:lstStyle/>
          <a:p>
            <a:endParaRPr lang="en-IN"/>
          </a:p>
        </p:txBody>
      </p:sp>
      <p:sp>
        <p:nvSpPr>
          <p:cNvPr id="6" name="Footer Placeholder 5">
            <a:extLst>
              <a:ext uri="{FF2B5EF4-FFF2-40B4-BE49-F238E27FC236}">
                <a16:creationId xmlns:a16="http://schemas.microsoft.com/office/drawing/2014/main" id="{D8018017-02E7-4F43-B83B-D20E367F1D9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99B8F98-5977-4354-B170-1E51030B300A}"/>
              </a:ext>
            </a:extLst>
          </p:cNvPr>
          <p:cNvSpPr>
            <a:spLocks noGrp="1"/>
          </p:cNvSpPr>
          <p:nvPr>
            <p:ph type="sldNum" sz="quarter" idx="12"/>
          </p:nvPr>
        </p:nvSpPr>
        <p:spPr/>
        <p:txBody>
          <a:bodyPr/>
          <a:lstStyle/>
          <a:p>
            <a:fld id="{A1F4AE6E-B9ED-4C25-AB85-6B077C701284}" type="slidenum">
              <a:rPr lang="en-IN" smtClean="0"/>
              <a:t>‹#›</a:t>
            </a:fld>
            <a:endParaRPr lang="en-IN"/>
          </a:p>
        </p:txBody>
      </p:sp>
      <p:pic>
        <p:nvPicPr>
          <p:cNvPr id="8" name="Graphic 7">
            <a:extLst>
              <a:ext uri="{FF2B5EF4-FFF2-40B4-BE49-F238E27FC236}">
                <a16:creationId xmlns:a16="http://schemas.microsoft.com/office/drawing/2014/main" id="{0DC05E8C-7472-A671-7EF8-EF4ADA6F27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59822" y="6401135"/>
            <a:ext cx="2151178" cy="246807"/>
          </a:xfrm>
          <a:prstGeom prst="rect">
            <a:avLst/>
          </a:prstGeom>
        </p:spPr>
      </p:pic>
      <p:sp>
        <p:nvSpPr>
          <p:cNvPr id="9" name="Rectangle 8">
            <a:extLst>
              <a:ext uri="{FF2B5EF4-FFF2-40B4-BE49-F238E27FC236}">
                <a16:creationId xmlns:a16="http://schemas.microsoft.com/office/drawing/2014/main" id="{27A5937A-E163-FB04-FE19-7D460C13B0BD}"/>
              </a:ext>
            </a:extLst>
          </p:cNvPr>
          <p:cNvSpPr/>
          <p:nvPr userDrawn="1"/>
        </p:nvSpPr>
        <p:spPr>
          <a:xfrm>
            <a:off x="0" y="333374"/>
            <a:ext cx="66675" cy="419818"/>
          </a:xfrm>
          <a:prstGeom prst="rect">
            <a:avLst/>
          </a:prstGeom>
          <a:solidFill>
            <a:srgbClr val="EE1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176582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36730-4F33-4118-A63C-EA0ED51515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87F91D-7DE0-46B6-ADA5-37C58A26A6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0275C9-94EE-4DA5-AA84-927CEB396FD5}"/>
              </a:ext>
            </a:extLst>
          </p:cNvPr>
          <p:cNvSpPr>
            <a:spLocks noGrp="1"/>
          </p:cNvSpPr>
          <p:nvPr>
            <p:ph type="dt" sz="half" idx="10"/>
          </p:nvPr>
        </p:nvSpPr>
        <p:spPr/>
        <p:txBody>
          <a:bodyPr/>
          <a:lstStyle/>
          <a:p>
            <a:endParaRPr lang="en-IN"/>
          </a:p>
        </p:txBody>
      </p:sp>
      <p:sp>
        <p:nvSpPr>
          <p:cNvPr id="5" name="Footer Placeholder 4">
            <a:extLst>
              <a:ext uri="{FF2B5EF4-FFF2-40B4-BE49-F238E27FC236}">
                <a16:creationId xmlns:a16="http://schemas.microsoft.com/office/drawing/2014/main" id="{29CDAB38-CB81-42F3-AFD7-B9B2BA62FA5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701657C-0CD6-46D7-93D8-BD9C834D9AB9}"/>
              </a:ext>
            </a:extLst>
          </p:cNvPr>
          <p:cNvSpPr>
            <a:spLocks noGrp="1"/>
          </p:cNvSpPr>
          <p:nvPr>
            <p:ph type="sldNum" sz="quarter" idx="12"/>
          </p:nvPr>
        </p:nvSpPr>
        <p:spPr/>
        <p:txBody>
          <a:bodyPr/>
          <a:lstStyle/>
          <a:p>
            <a:fld id="{A1F4AE6E-B9ED-4C25-AB85-6B077C701284}" type="slidenum">
              <a:rPr lang="en-IN" smtClean="0"/>
              <a:t>‹#›</a:t>
            </a:fld>
            <a:endParaRPr lang="en-IN"/>
          </a:p>
        </p:txBody>
      </p:sp>
      <p:pic>
        <p:nvPicPr>
          <p:cNvPr id="7" name="Graphic 6">
            <a:extLst>
              <a:ext uri="{FF2B5EF4-FFF2-40B4-BE49-F238E27FC236}">
                <a16:creationId xmlns:a16="http://schemas.microsoft.com/office/drawing/2014/main" id="{D4E06A19-BCD7-6508-00EB-2879E7DDE3D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59822" y="6401135"/>
            <a:ext cx="2151178" cy="246807"/>
          </a:xfrm>
          <a:prstGeom prst="rect">
            <a:avLst/>
          </a:prstGeom>
        </p:spPr>
      </p:pic>
      <p:sp>
        <p:nvSpPr>
          <p:cNvPr id="8" name="Rectangle 7">
            <a:extLst>
              <a:ext uri="{FF2B5EF4-FFF2-40B4-BE49-F238E27FC236}">
                <a16:creationId xmlns:a16="http://schemas.microsoft.com/office/drawing/2014/main" id="{A744E486-BE5D-54E6-496C-D1991B5A061F}"/>
              </a:ext>
            </a:extLst>
          </p:cNvPr>
          <p:cNvSpPr/>
          <p:nvPr userDrawn="1"/>
        </p:nvSpPr>
        <p:spPr>
          <a:xfrm>
            <a:off x="0" y="333374"/>
            <a:ext cx="66675" cy="419818"/>
          </a:xfrm>
          <a:prstGeom prst="rect">
            <a:avLst/>
          </a:prstGeom>
          <a:solidFill>
            <a:srgbClr val="EE1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667548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58C418-0637-491C-B739-274D775A70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59E6AC-0FAE-4E5B-A1BB-F5A2390C0B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7BDE0E-6AA7-4DCB-9964-74443E81F774}"/>
              </a:ext>
            </a:extLst>
          </p:cNvPr>
          <p:cNvSpPr>
            <a:spLocks noGrp="1"/>
          </p:cNvSpPr>
          <p:nvPr>
            <p:ph type="dt" sz="half" idx="10"/>
          </p:nvPr>
        </p:nvSpPr>
        <p:spPr/>
        <p:txBody>
          <a:bodyPr/>
          <a:lstStyle/>
          <a:p>
            <a:endParaRPr lang="en-IN"/>
          </a:p>
        </p:txBody>
      </p:sp>
      <p:sp>
        <p:nvSpPr>
          <p:cNvPr id="5" name="Footer Placeholder 4">
            <a:extLst>
              <a:ext uri="{FF2B5EF4-FFF2-40B4-BE49-F238E27FC236}">
                <a16:creationId xmlns:a16="http://schemas.microsoft.com/office/drawing/2014/main" id="{A1AF1AC7-42CF-4A7E-A2B7-A6C27E415B2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F6FBB70-97FE-4F36-BB09-067FDF393EC8}"/>
              </a:ext>
            </a:extLst>
          </p:cNvPr>
          <p:cNvSpPr>
            <a:spLocks noGrp="1"/>
          </p:cNvSpPr>
          <p:nvPr>
            <p:ph type="sldNum" sz="quarter" idx="12"/>
          </p:nvPr>
        </p:nvSpPr>
        <p:spPr/>
        <p:txBody>
          <a:bodyPr/>
          <a:lstStyle/>
          <a:p>
            <a:fld id="{A1F4AE6E-B9ED-4C25-AB85-6B077C701284}" type="slidenum">
              <a:rPr lang="en-IN" smtClean="0"/>
              <a:t>‹#›</a:t>
            </a:fld>
            <a:endParaRPr lang="en-IN"/>
          </a:p>
        </p:txBody>
      </p:sp>
      <p:pic>
        <p:nvPicPr>
          <p:cNvPr id="7" name="Graphic 6">
            <a:extLst>
              <a:ext uri="{FF2B5EF4-FFF2-40B4-BE49-F238E27FC236}">
                <a16:creationId xmlns:a16="http://schemas.microsoft.com/office/drawing/2014/main" id="{C6148DA6-8848-A7B2-F3FD-AFF4E2B088C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59822" y="6401135"/>
            <a:ext cx="2151178" cy="246807"/>
          </a:xfrm>
          <a:prstGeom prst="rect">
            <a:avLst/>
          </a:prstGeom>
        </p:spPr>
      </p:pic>
      <p:sp>
        <p:nvSpPr>
          <p:cNvPr id="8" name="Rectangle 7">
            <a:extLst>
              <a:ext uri="{FF2B5EF4-FFF2-40B4-BE49-F238E27FC236}">
                <a16:creationId xmlns:a16="http://schemas.microsoft.com/office/drawing/2014/main" id="{8759DC7E-440C-1FA3-92B4-6C7738AE2F9B}"/>
              </a:ext>
            </a:extLst>
          </p:cNvPr>
          <p:cNvSpPr/>
          <p:nvPr userDrawn="1"/>
        </p:nvSpPr>
        <p:spPr>
          <a:xfrm>
            <a:off x="0" y="333374"/>
            <a:ext cx="66675" cy="419818"/>
          </a:xfrm>
          <a:prstGeom prst="rect">
            <a:avLst/>
          </a:prstGeom>
          <a:solidFill>
            <a:srgbClr val="EE1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146738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Thank You slide">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9EC9B54D-8E53-46B4-B1C1-414998738C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4079331" cy="6858000"/>
          </a:xfrm>
          <a:prstGeom prst="rect">
            <a:avLst/>
          </a:prstGeom>
        </p:spPr>
      </p:pic>
      <p:sp>
        <p:nvSpPr>
          <p:cNvPr id="2" name="Title 1">
            <a:extLst>
              <a:ext uri="{FF2B5EF4-FFF2-40B4-BE49-F238E27FC236}">
                <a16:creationId xmlns:a16="http://schemas.microsoft.com/office/drawing/2014/main" id="{205CB88C-A063-4BBF-9A9A-DAB79090C9E6}"/>
              </a:ext>
            </a:extLst>
          </p:cNvPr>
          <p:cNvSpPr>
            <a:spLocks noGrp="1"/>
          </p:cNvSpPr>
          <p:nvPr>
            <p:ph type="title" hasCustomPrompt="1"/>
          </p:nvPr>
        </p:nvSpPr>
        <p:spPr>
          <a:xfrm>
            <a:off x="4531269" y="3395791"/>
            <a:ext cx="4079331" cy="899984"/>
          </a:xfrm>
        </p:spPr>
        <p:txBody>
          <a:bodyPr anchor="b">
            <a:normAutofit/>
          </a:bodyPr>
          <a:lstStyle>
            <a:lvl1pPr>
              <a:defRPr sz="4400"/>
            </a:lvl1pPr>
          </a:lstStyle>
          <a:p>
            <a:r>
              <a:rPr lang="en-US"/>
              <a:t>Thank You!</a:t>
            </a:r>
          </a:p>
        </p:txBody>
      </p:sp>
      <p:sp>
        <p:nvSpPr>
          <p:cNvPr id="3" name="Text Placeholder 2">
            <a:extLst>
              <a:ext uri="{FF2B5EF4-FFF2-40B4-BE49-F238E27FC236}">
                <a16:creationId xmlns:a16="http://schemas.microsoft.com/office/drawing/2014/main" id="{58504F2E-4700-486C-AA63-CA088C942F59}"/>
              </a:ext>
            </a:extLst>
          </p:cNvPr>
          <p:cNvSpPr>
            <a:spLocks noGrp="1"/>
          </p:cNvSpPr>
          <p:nvPr>
            <p:ph type="body" idx="1" hasCustomPrompt="1"/>
          </p:nvPr>
        </p:nvSpPr>
        <p:spPr>
          <a:xfrm>
            <a:off x="4452127" y="4314048"/>
            <a:ext cx="6026150" cy="46633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Thank you Note</a:t>
            </a:r>
          </a:p>
        </p:txBody>
      </p:sp>
      <p:sp>
        <p:nvSpPr>
          <p:cNvPr id="4" name="Date Placeholder 3">
            <a:extLst>
              <a:ext uri="{FF2B5EF4-FFF2-40B4-BE49-F238E27FC236}">
                <a16:creationId xmlns:a16="http://schemas.microsoft.com/office/drawing/2014/main" id="{EEFC1224-F5D1-41B9-86AF-F4063AFC37E3}"/>
              </a:ext>
            </a:extLst>
          </p:cNvPr>
          <p:cNvSpPr>
            <a:spLocks noGrp="1"/>
          </p:cNvSpPr>
          <p:nvPr>
            <p:ph type="dt" sz="half" idx="10"/>
          </p:nvPr>
        </p:nvSpPr>
        <p:spPr/>
        <p:txBody>
          <a:bodyPr/>
          <a:lstStyle/>
          <a:p>
            <a:endParaRPr lang="en-IN"/>
          </a:p>
        </p:txBody>
      </p:sp>
      <p:sp>
        <p:nvSpPr>
          <p:cNvPr id="5" name="Footer Placeholder 4">
            <a:extLst>
              <a:ext uri="{FF2B5EF4-FFF2-40B4-BE49-F238E27FC236}">
                <a16:creationId xmlns:a16="http://schemas.microsoft.com/office/drawing/2014/main" id="{FCA982EE-6D58-404F-B3B2-4D46AD87ABD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B1C91FD-930E-402F-A782-B1B8ADDE1CC8}"/>
              </a:ext>
            </a:extLst>
          </p:cNvPr>
          <p:cNvSpPr>
            <a:spLocks noGrp="1"/>
          </p:cNvSpPr>
          <p:nvPr>
            <p:ph type="sldNum" sz="quarter" idx="12"/>
          </p:nvPr>
        </p:nvSpPr>
        <p:spPr/>
        <p:txBody>
          <a:bodyPr/>
          <a:lstStyle/>
          <a:p>
            <a:fld id="{A1F4AE6E-B9ED-4C25-AB85-6B077C701284}" type="slidenum">
              <a:rPr lang="en-IN" smtClean="0"/>
              <a:t>‹#›</a:t>
            </a:fld>
            <a:endParaRPr lang="en-IN"/>
          </a:p>
        </p:txBody>
      </p:sp>
      <p:cxnSp>
        <p:nvCxnSpPr>
          <p:cNvPr id="7" name="Straight Connector 6">
            <a:extLst>
              <a:ext uri="{FF2B5EF4-FFF2-40B4-BE49-F238E27FC236}">
                <a16:creationId xmlns:a16="http://schemas.microsoft.com/office/drawing/2014/main" id="{6026D9CD-0036-47D5-8256-B2981C738E6E}"/>
              </a:ext>
            </a:extLst>
          </p:cNvPr>
          <p:cNvCxnSpPr>
            <a:cxnSpLocks/>
          </p:cNvCxnSpPr>
          <p:nvPr/>
        </p:nvCxnSpPr>
        <p:spPr>
          <a:xfrm>
            <a:off x="4589106" y="4304911"/>
            <a:ext cx="3564294" cy="0"/>
          </a:xfrm>
          <a:prstGeom prst="line">
            <a:avLst/>
          </a:prstGeom>
          <a:ln w="28575">
            <a:solidFill>
              <a:srgbClr val="EE1C2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540FBF0-0765-4DFA-81F9-B57C91B6852F}"/>
              </a:ext>
            </a:extLst>
          </p:cNvPr>
          <p:cNvCxnSpPr>
            <a:cxnSpLocks/>
          </p:cNvCxnSpPr>
          <p:nvPr/>
        </p:nvCxnSpPr>
        <p:spPr>
          <a:xfrm>
            <a:off x="4589106" y="4780772"/>
            <a:ext cx="3564294" cy="0"/>
          </a:xfrm>
          <a:prstGeom prst="line">
            <a:avLst/>
          </a:prstGeom>
          <a:ln w="28575">
            <a:solidFill>
              <a:srgbClr val="EE1C25"/>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D2F30DB-A57A-4119-8AF8-C3F22D5055DD}"/>
              </a:ext>
            </a:extLst>
          </p:cNvPr>
          <p:cNvSpPr txBox="1"/>
          <p:nvPr/>
        </p:nvSpPr>
        <p:spPr>
          <a:xfrm>
            <a:off x="4532790" y="4922609"/>
            <a:ext cx="3466013" cy="746358"/>
          </a:xfrm>
          <a:prstGeom prst="rect">
            <a:avLst/>
          </a:prstGeom>
          <a:noFill/>
        </p:spPr>
        <p:txBody>
          <a:bodyPr wrap="none" rtlCol="0">
            <a:spAutoFit/>
          </a:bodyPr>
          <a:lstStyle/>
          <a:p>
            <a:r>
              <a:rPr lang="en-US" sz="1050" dirty="0">
                <a:latin typeface="IBM Plex Sans Light" panose="020B0403050203000203" pitchFamily="34" charset="0"/>
              </a:rPr>
              <a:t>Marcellus Investment Managers Ltd.</a:t>
            </a:r>
            <a:br>
              <a:rPr lang="en-US" sz="1100" dirty="0">
                <a:latin typeface="IBM Plex Sans Light" panose="020B0403050203000203" pitchFamily="34" charset="0"/>
              </a:rPr>
            </a:br>
            <a:r>
              <a:rPr lang="en-US" sz="1050" dirty="0">
                <a:latin typeface="IBM Plex Sans Light" panose="020B0403050203000203" pitchFamily="34" charset="0"/>
              </a:rPr>
              <a:t>929, DBS Business Centre, </a:t>
            </a:r>
            <a:r>
              <a:rPr lang="en-US" sz="1050" dirty="0" err="1">
                <a:latin typeface="IBM Plex Sans Light" panose="020B0403050203000203" pitchFamily="34" charset="0"/>
              </a:rPr>
              <a:t>Kanakia</a:t>
            </a:r>
            <a:r>
              <a:rPr lang="en-US" sz="1050" dirty="0">
                <a:latin typeface="IBM Plex Sans Light" panose="020B0403050203000203" pitchFamily="34" charset="0"/>
              </a:rPr>
              <a:t> Wall Street</a:t>
            </a:r>
            <a:br>
              <a:rPr lang="en-US" sz="1100" dirty="0">
                <a:latin typeface="IBM Plex Sans Light" panose="020B0403050203000203" pitchFamily="34" charset="0"/>
              </a:rPr>
            </a:br>
            <a:r>
              <a:rPr lang="en-US" sz="1050" dirty="0">
                <a:latin typeface="IBM Plex Sans Light" panose="020B0403050203000203" pitchFamily="34" charset="0"/>
              </a:rPr>
              <a:t>Andheri-Kurla Road, Andheri – East, Mumbai - 400 093</a:t>
            </a:r>
            <a:br>
              <a:rPr lang="en-US" sz="1100" dirty="0">
                <a:latin typeface="IBM Plex Sans Light" panose="020B0403050203000203" pitchFamily="34" charset="0"/>
              </a:rPr>
            </a:br>
            <a:r>
              <a:rPr lang="en-US" sz="1050" dirty="0">
                <a:latin typeface="IBM Plex Sans Light" panose="020B0403050203000203" pitchFamily="34" charset="0"/>
              </a:rPr>
              <a:t>☎ +91-2262676872</a:t>
            </a:r>
            <a:endParaRPr lang="en-US" sz="1100" dirty="0">
              <a:solidFill>
                <a:schemeClr val="bg1">
                  <a:lumMod val="50000"/>
                </a:schemeClr>
              </a:solidFill>
              <a:latin typeface="IBM Plex Sans Light" panose="020B0403050203000203" pitchFamily="34" charset="0"/>
            </a:endParaRPr>
          </a:p>
        </p:txBody>
      </p:sp>
      <p:pic>
        <p:nvPicPr>
          <p:cNvPr id="12" name="Graphic 11">
            <a:extLst>
              <a:ext uri="{FF2B5EF4-FFF2-40B4-BE49-F238E27FC236}">
                <a16:creationId xmlns:a16="http://schemas.microsoft.com/office/drawing/2014/main" id="{C9A6D1E7-39B6-40CF-B8AA-227061034A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25825" y="3221793"/>
            <a:ext cx="2652053" cy="304272"/>
          </a:xfrm>
          <a:prstGeom prst="rect">
            <a:avLst/>
          </a:prstGeom>
        </p:spPr>
      </p:pic>
      <p:pic>
        <p:nvPicPr>
          <p:cNvPr id="14" name="Picture 13">
            <a:extLst>
              <a:ext uri="{FF2B5EF4-FFF2-40B4-BE49-F238E27FC236}">
                <a16:creationId xmlns:a16="http://schemas.microsoft.com/office/drawing/2014/main" id="{E3ECAB53-75DD-4113-84F7-FC2E4AA7476E}"/>
              </a:ext>
            </a:extLst>
          </p:cNvPr>
          <p:cNvPicPr>
            <a:picLocks noChangeAspect="1"/>
          </p:cNvPicPr>
          <p:nvPr/>
        </p:nvPicPr>
        <p:blipFill>
          <a:blip r:embed="rId5"/>
          <a:stretch>
            <a:fillRect/>
          </a:stretch>
        </p:blipFill>
        <p:spPr>
          <a:xfrm>
            <a:off x="10571849" y="370702"/>
            <a:ext cx="1344136" cy="1098979"/>
          </a:xfrm>
          <a:prstGeom prst="rect">
            <a:avLst/>
          </a:prstGeom>
        </p:spPr>
      </p:pic>
    </p:spTree>
    <p:extLst>
      <p:ext uri="{BB962C8B-B14F-4D97-AF65-F5344CB8AC3E}">
        <p14:creationId xmlns:p14="http://schemas.microsoft.com/office/powerpoint/2010/main" val="1817511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lide divider">
    <p:spTree>
      <p:nvGrpSpPr>
        <p:cNvPr id="1" name=""/>
        <p:cNvGrpSpPr/>
        <p:nvPr/>
      </p:nvGrpSpPr>
      <p:grpSpPr>
        <a:xfrm>
          <a:off x="0" y="0"/>
          <a:ext cx="0" cy="0"/>
          <a:chOff x="0" y="0"/>
          <a:chExt cx="0" cy="0"/>
        </a:xfrm>
      </p:grpSpPr>
      <p:pic>
        <p:nvPicPr>
          <p:cNvPr id="11" name="Picture 10" descr="A picture containing text, stationary&#10;&#10;Description automatically generated">
            <a:extLst>
              <a:ext uri="{FF2B5EF4-FFF2-40B4-BE49-F238E27FC236}">
                <a16:creationId xmlns:a16="http://schemas.microsoft.com/office/drawing/2014/main" id="{4F49DBA7-10CB-4264-885A-9DBF02DE0E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BC6CE2D-7F08-4A65-AC40-D161E61EE28F}"/>
              </a:ext>
            </a:extLst>
          </p:cNvPr>
          <p:cNvSpPr>
            <a:spLocks noGrp="1"/>
          </p:cNvSpPr>
          <p:nvPr>
            <p:ph type="ctrTitle"/>
          </p:nvPr>
        </p:nvSpPr>
        <p:spPr>
          <a:xfrm>
            <a:off x="709126" y="3834881"/>
            <a:ext cx="3993503" cy="1009359"/>
          </a:xfrm>
        </p:spPr>
        <p:txBody>
          <a:bodyPr anchor="b">
            <a:noAutofit/>
          </a:bodyPr>
          <a:lstStyle>
            <a:lvl1pPr algn="l">
              <a:defRPr sz="3600"/>
            </a:lvl1pPr>
          </a:lstStyle>
          <a:p>
            <a:r>
              <a:rPr lang="en-US"/>
              <a:t>Click to edit Master title style</a:t>
            </a:r>
          </a:p>
        </p:txBody>
      </p:sp>
      <p:sp>
        <p:nvSpPr>
          <p:cNvPr id="3" name="Subtitle 2">
            <a:extLst>
              <a:ext uri="{FF2B5EF4-FFF2-40B4-BE49-F238E27FC236}">
                <a16:creationId xmlns:a16="http://schemas.microsoft.com/office/drawing/2014/main" id="{97FD1931-74EE-4E3D-A728-AE94C9F178C9}"/>
              </a:ext>
            </a:extLst>
          </p:cNvPr>
          <p:cNvSpPr>
            <a:spLocks noGrp="1"/>
          </p:cNvSpPr>
          <p:nvPr>
            <p:ph type="subTitle" idx="1"/>
          </p:nvPr>
        </p:nvSpPr>
        <p:spPr>
          <a:xfrm>
            <a:off x="709126" y="4900321"/>
            <a:ext cx="5744547" cy="69997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46F0B0-1E48-4575-9A9D-AAB5B0816CE3}"/>
              </a:ext>
            </a:extLst>
          </p:cNvPr>
          <p:cNvSpPr>
            <a:spLocks noGrp="1"/>
          </p:cNvSpPr>
          <p:nvPr>
            <p:ph type="dt" sz="half" idx="10"/>
          </p:nvPr>
        </p:nvSpPr>
        <p:spPr/>
        <p:txBody>
          <a:bodyPr/>
          <a:lstStyle/>
          <a:p>
            <a:endParaRPr lang="en-IN"/>
          </a:p>
        </p:txBody>
      </p:sp>
      <p:sp>
        <p:nvSpPr>
          <p:cNvPr id="5" name="Footer Placeholder 4">
            <a:extLst>
              <a:ext uri="{FF2B5EF4-FFF2-40B4-BE49-F238E27FC236}">
                <a16:creationId xmlns:a16="http://schemas.microsoft.com/office/drawing/2014/main" id="{B9BFB5C9-6233-494C-9C68-9B5692AAB82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F8E51D0-40E5-4445-8554-0EAC1D78DE1A}"/>
              </a:ext>
            </a:extLst>
          </p:cNvPr>
          <p:cNvSpPr>
            <a:spLocks noGrp="1"/>
          </p:cNvSpPr>
          <p:nvPr>
            <p:ph type="sldNum" sz="quarter" idx="12"/>
          </p:nvPr>
        </p:nvSpPr>
        <p:spPr/>
        <p:txBody>
          <a:bodyPr/>
          <a:lstStyle/>
          <a:p>
            <a:fld id="{A1F4AE6E-B9ED-4C25-AB85-6B077C701284}" type="slidenum">
              <a:rPr lang="en-IN" smtClean="0"/>
              <a:t>‹#›</a:t>
            </a:fld>
            <a:endParaRPr lang="en-IN"/>
          </a:p>
        </p:txBody>
      </p:sp>
      <p:pic>
        <p:nvPicPr>
          <p:cNvPr id="12" name="Graphic 11">
            <a:extLst>
              <a:ext uri="{FF2B5EF4-FFF2-40B4-BE49-F238E27FC236}">
                <a16:creationId xmlns:a16="http://schemas.microsoft.com/office/drawing/2014/main" id="{6CAE4132-4A10-4993-84BC-8C3B0759CE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60342" y="507219"/>
            <a:ext cx="487765" cy="297872"/>
          </a:xfrm>
          <a:prstGeom prst="rect">
            <a:avLst/>
          </a:prstGeom>
        </p:spPr>
      </p:pic>
      <p:grpSp>
        <p:nvGrpSpPr>
          <p:cNvPr id="13" name="Group 12">
            <a:extLst>
              <a:ext uri="{FF2B5EF4-FFF2-40B4-BE49-F238E27FC236}">
                <a16:creationId xmlns:a16="http://schemas.microsoft.com/office/drawing/2014/main" id="{F2DC9118-36DF-4B3F-AAEB-6F1367DC3B8A}"/>
              </a:ext>
            </a:extLst>
          </p:cNvPr>
          <p:cNvGrpSpPr/>
          <p:nvPr/>
        </p:nvGrpSpPr>
        <p:grpSpPr>
          <a:xfrm>
            <a:off x="0" y="6746032"/>
            <a:ext cx="12191999" cy="111968"/>
            <a:chOff x="0" y="6746032"/>
            <a:chExt cx="12191999" cy="111968"/>
          </a:xfrm>
        </p:grpSpPr>
        <p:sp>
          <p:nvSpPr>
            <p:cNvPr id="14" name="Rectangle 13">
              <a:extLst>
                <a:ext uri="{FF2B5EF4-FFF2-40B4-BE49-F238E27FC236}">
                  <a16:creationId xmlns:a16="http://schemas.microsoft.com/office/drawing/2014/main" id="{1155555D-2476-4DC3-AADC-86EF56FC0B30}"/>
                </a:ext>
              </a:extLst>
            </p:cNvPr>
            <p:cNvSpPr/>
            <p:nvPr/>
          </p:nvSpPr>
          <p:spPr>
            <a:xfrm>
              <a:off x="0" y="6746033"/>
              <a:ext cx="11028784" cy="111967"/>
            </a:xfrm>
            <a:prstGeom prst="rect">
              <a:avLst/>
            </a:prstGeom>
            <a:solidFill>
              <a:srgbClr val="EE1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A8639B2-7C61-41CB-B09B-5C9A3E2CDDD7}"/>
                </a:ext>
              </a:extLst>
            </p:cNvPr>
            <p:cNvSpPr/>
            <p:nvPr/>
          </p:nvSpPr>
          <p:spPr>
            <a:xfrm>
              <a:off x="8570422" y="6746032"/>
              <a:ext cx="3621577" cy="111967"/>
            </a:xfrm>
            <a:prstGeom prst="rect">
              <a:avLst/>
            </a:prstGeom>
            <a:solidFill>
              <a:srgbClr val="2B39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Connector 15">
            <a:extLst>
              <a:ext uri="{FF2B5EF4-FFF2-40B4-BE49-F238E27FC236}">
                <a16:creationId xmlns:a16="http://schemas.microsoft.com/office/drawing/2014/main" id="{BB66B7E5-F333-4C55-BC7F-1E74921E1EEE}"/>
              </a:ext>
            </a:extLst>
          </p:cNvPr>
          <p:cNvCxnSpPr>
            <a:cxnSpLocks/>
          </p:cNvCxnSpPr>
          <p:nvPr/>
        </p:nvCxnSpPr>
        <p:spPr>
          <a:xfrm>
            <a:off x="838200" y="4892803"/>
            <a:ext cx="3506238" cy="0"/>
          </a:xfrm>
          <a:prstGeom prst="line">
            <a:avLst/>
          </a:prstGeom>
          <a:ln w="28575">
            <a:solidFill>
              <a:srgbClr val="EE1C25"/>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3578C7E-4987-8EFB-1A21-A0750E7EFB1A}"/>
              </a:ext>
            </a:extLst>
          </p:cNvPr>
          <p:cNvSpPr/>
          <p:nvPr userDrawn="1"/>
        </p:nvSpPr>
        <p:spPr>
          <a:xfrm>
            <a:off x="355204" y="6356350"/>
            <a:ext cx="7017026" cy="276999"/>
          </a:xfrm>
          <a:prstGeom prst="rect">
            <a:avLst/>
          </a:prstGeom>
        </p:spPr>
        <p:txBody>
          <a:bodyPr wrap="square">
            <a:spAutoFit/>
          </a:bodyPr>
          <a:lstStyle/>
          <a:p>
            <a:r>
              <a:rPr lang="en-IN" sz="1200" i="1" dirty="0"/>
              <a:t>Source: Marcellus Investment Managers</a:t>
            </a:r>
          </a:p>
        </p:txBody>
      </p:sp>
      <p:pic>
        <p:nvPicPr>
          <p:cNvPr id="7" name="Graphic 6">
            <a:extLst>
              <a:ext uri="{FF2B5EF4-FFF2-40B4-BE49-F238E27FC236}">
                <a16:creationId xmlns:a16="http://schemas.microsoft.com/office/drawing/2014/main" id="{A61C645C-08F7-3328-F207-B49A2BF8A8A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659822" y="6401135"/>
            <a:ext cx="2151178" cy="246807"/>
          </a:xfrm>
          <a:prstGeom prst="rect">
            <a:avLst/>
          </a:prstGeom>
        </p:spPr>
      </p:pic>
    </p:spTree>
    <p:extLst>
      <p:ext uri="{BB962C8B-B14F-4D97-AF65-F5344CB8AC3E}">
        <p14:creationId xmlns:p14="http://schemas.microsoft.com/office/powerpoint/2010/main" val="1678115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CB88C-A063-4BBF-9A9A-DAB79090C9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504F2E-4700-486C-AA63-CA088C942F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FC1224-F5D1-41B9-86AF-F4063AFC37E3}"/>
              </a:ext>
            </a:extLst>
          </p:cNvPr>
          <p:cNvSpPr>
            <a:spLocks noGrp="1"/>
          </p:cNvSpPr>
          <p:nvPr>
            <p:ph type="dt" sz="half" idx="10"/>
          </p:nvPr>
        </p:nvSpPr>
        <p:spPr/>
        <p:txBody>
          <a:bodyPr/>
          <a:lstStyle/>
          <a:p>
            <a:endParaRPr lang="en-IN"/>
          </a:p>
        </p:txBody>
      </p:sp>
      <p:sp>
        <p:nvSpPr>
          <p:cNvPr id="5" name="Footer Placeholder 4">
            <a:extLst>
              <a:ext uri="{FF2B5EF4-FFF2-40B4-BE49-F238E27FC236}">
                <a16:creationId xmlns:a16="http://schemas.microsoft.com/office/drawing/2014/main" id="{FCA982EE-6D58-404F-B3B2-4D46AD87ABD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B1C91FD-930E-402F-A782-B1B8ADDE1CC8}"/>
              </a:ext>
            </a:extLst>
          </p:cNvPr>
          <p:cNvSpPr>
            <a:spLocks noGrp="1"/>
          </p:cNvSpPr>
          <p:nvPr>
            <p:ph type="sldNum" sz="quarter" idx="12"/>
          </p:nvPr>
        </p:nvSpPr>
        <p:spPr/>
        <p:txBody>
          <a:bodyPr/>
          <a:lstStyle/>
          <a:p>
            <a:fld id="{A1F4AE6E-B9ED-4C25-AB85-6B077C701284}" type="slidenum">
              <a:rPr lang="en-IN" smtClean="0"/>
              <a:t>‹#›</a:t>
            </a:fld>
            <a:endParaRPr lang="en-IN"/>
          </a:p>
        </p:txBody>
      </p:sp>
      <p:cxnSp>
        <p:nvCxnSpPr>
          <p:cNvPr id="7" name="Straight Connector 6">
            <a:extLst>
              <a:ext uri="{FF2B5EF4-FFF2-40B4-BE49-F238E27FC236}">
                <a16:creationId xmlns:a16="http://schemas.microsoft.com/office/drawing/2014/main" id="{6026D9CD-0036-47D5-8256-B2981C738E6E}"/>
              </a:ext>
            </a:extLst>
          </p:cNvPr>
          <p:cNvCxnSpPr>
            <a:cxnSpLocks/>
          </p:cNvCxnSpPr>
          <p:nvPr/>
        </p:nvCxnSpPr>
        <p:spPr>
          <a:xfrm>
            <a:off x="902836" y="4562475"/>
            <a:ext cx="10135278" cy="0"/>
          </a:xfrm>
          <a:prstGeom prst="line">
            <a:avLst/>
          </a:prstGeom>
          <a:ln w="28575">
            <a:solidFill>
              <a:srgbClr val="EE1C25"/>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A99B2CF8-FBF2-2F81-F4AE-DF6E9F1C8B7E}"/>
              </a:ext>
            </a:extLst>
          </p:cNvPr>
          <p:cNvSpPr/>
          <p:nvPr/>
        </p:nvSpPr>
        <p:spPr>
          <a:xfrm>
            <a:off x="355204" y="6356350"/>
            <a:ext cx="7017026" cy="276999"/>
          </a:xfrm>
          <a:prstGeom prst="rect">
            <a:avLst/>
          </a:prstGeom>
        </p:spPr>
        <p:txBody>
          <a:bodyPr wrap="square">
            <a:spAutoFit/>
          </a:bodyPr>
          <a:lstStyle/>
          <a:p>
            <a:r>
              <a:rPr lang="en-IN" sz="1200" i="1" dirty="0"/>
              <a:t>Source: Marcellus Investment Managers</a:t>
            </a:r>
          </a:p>
        </p:txBody>
      </p:sp>
      <p:pic>
        <p:nvPicPr>
          <p:cNvPr id="10" name="Graphic 9">
            <a:extLst>
              <a:ext uri="{FF2B5EF4-FFF2-40B4-BE49-F238E27FC236}">
                <a16:creationId xmlns:a16="http://schemas.microsoft.com/office/drawing/2014/main" id="{577C4AF5-8D53-965D-7D13-300C757EE5C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59822" y="6401135"/>
            <a:ext cx="2151178" cy="246807"/>
          </a:xfrm>
          <a:prstGeom prst="rect">
            <a:avLst/>
          </a:prstGeom>
        </p:spPr>
      </p:pic>
      <p:sp>
        <p:nvSpPr>
          <p:cNvPr id="11" name="Rectangle 10">
            <a:extLst>
              <a:ext uri="{FF2B5EF4-FFF2-40B4-BE49-F238E27FC236}">
                <a16:creationId xmlns:a16="http://schemas.microsoft.com/office/drawing/2014/main" id="{6013362C-83ED-422A-40B7-CBCF34C13516}"/>
              </a:ext>
            </a:extLst>
          </p:cNvPr>
          <p:cNvSpPr/>
          <p:nvPr userDrawn="1"/>
        </p:nvSpPr>
        <p:spPr>
          <a:xfrm>
            <a:off x="0" y="333374"/>
            <a:ext cx="66675" cy="419818"/>
          </a:xfrm>
          <a:prstGeom prst="rect">
            <a:avLst/>
          </a:prstGeom>
          <a:solidFill>
            <a:srgbClr val="EE1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602649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0736B-3C06-4284-B32C-2949A67C7513}"/>
              </a:ext>
            </a:extLst>
          </p:cNvPr>
          <p:cNvSpPr>
            <a:spLocks noGrp="1"/>
          </p:cNvSpPr>
          <p:nvPr>
            <p:ph type="title"/>
          </p:nvPr>
        </p:nvSpPr>
        <p:spPr>
          <a:xfrm>
            <a:off x="237308" y="333374"/>
            <a:ext cx="10515600" cy="41981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40D0E52F-127D-4D0D-881F-B5CF1626F9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7E8E9E-C256-41E3-8108-34ECF7074B32}"/>
              </a:ext>
            </a:extLst>
          </p:cNvPr>
          <p:cNvSpPr>
            <a:spLocks noGrp="1"/>
          </p:cNvSpPr>
          <p:nvPr>
            <p:ph type="dt" sz="half" idx="10"/>
          </p:nvPr>
        </p:nvSpPr>
        <p:spPr/>
        <p:txBody>
          <a:bodyPr/>
          <a:lstStyle/>
          <a:p>
            <a:endParaRPr lang="en-IN"/>
          </a:p>
        </p:txBody>
      </p:sp>
      <p:sp>
        <p:nvSpPr>
          <p:cNvPr id="8" name="Rectangle 7">
            <a:extLst>
              <a:ext uri="{FF2B5EF4-FFF2-40B4-BE49-F238E27FC236}">
                <a16:creationId xmlns:a16="http://schemas.microsoft.com/office/drawing/2014/main" id="{17BC83A8-A3FA-B0B6-658A-AF6310664A26}"/>
              </a:ext>
            </a:extLst>
          </p:cNvPr>
          <p:cNvSpPr/>
          <p:nvPr userDrawn="1"/>
        </p:nvSpPr>
        <p:spPr>
          <a:xfrm>
            <a:off x="0" y="333374"/>
            <a:ext cx="66675" cy="419818"/>
          </a:xfrm>
          <a:prstGeom prst="rect">
            <a:avLst/>
          </a:prstGeom>
          <a:solidFill>
            <a:srgbClr val="EE1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Slide Number Placeholder 5">
            <a:extLst>
              <a:ext uri="{FF2B5EF4-FFF2-40B4-BE49-F238E27FC236}">
                <a16:creationId xmlns:a16="http://schemas.microsoft.com/office/drawing/2014/main" id="{33D0E79C-9315-CAC6-C04D-794E7868F0FB}"/>
              </a:ext>
            </a:extLst>
          </p:cNvPr>
          <p:cNvSpPr>
            <a:spLocks noGrp="1"/>
          </p:cNvSpPr>
          <p:nvPr>
            <p:ph type="sldNum" sz="quarter" idx="12"/>
          </p:nvPr>
        </p:nvSpPr>
        <p:spPr>
          <a:xfrm>
            <a:off x="9297335" y="6367998"/>
            <a:ext cx="2743200" cy="365125"/>
          </a:xfrm>
        </p:spPr>
        <p:txBody>
          <a:bodyPr/>
          <a:lstStyle>
            <a:lvl1pPr algn="r">
              <a:defRPr/>
            </a:lvl1pPr>
          </a:lstStyle>
          <a:p>
            <a:fld id="{1035E6D2-74EB-4293-AECE-8D6A8741BB39}" type="slidenum">
              <a:rPr lang="en-US" smtClean="0"/>
              <a:pPr/>
              <a:t>‹#›</a:t>
            </a:fld>
            <a:endParaRPr lang="en-US" dirty="0"/>
          </a:p>
        </p:txBody>
      </p:sp>
    </p:spTree>
    <p:extLst>
      <p:ext uri="{BB962C8B-B14F-4D97-AF65-F5344CB8AC3E}">
        <p14:creationId xmlns:p14="http://schemas.microsoft.com/office/powerpoint/2010/main" val="596589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73689-1FFC-4BA9-8F2F-8B4FBCD0FC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178BFC-6842-48A1-9979-204B93C63DF2}"/>
              </a:ext>
            </a:extLst>
          </p:cNvPr>
          <p:cNvSpPr>
            <a:spLocks noGrp="1"/>
          </p:cNvSpPr>
          <p:nvPr>
            <p:ph sz="half" idx="1"/>
          </p:nvPr>
        </p:nvSpPr>
        <p:spPr>
          <a:xfrm>
            <a:off x="838200" y="1825625"/>
            <a:ext cx="5181600" cy="4351338"/>
          </a:xfrm>
        </p:spPr>
        <p:txBody>
          <a:bodyPr/>
          <a:lstStyle>
            <a:lvl1pPr>
              <a:defRPr>
                <a:latin typeface="+mj-l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232A7E-DCCB-4088-9138-EF90658E0980}"/>
              </a:ext>
            </a:extLst>
          </p:cNvPr>
          <p:cNvSpPr>
            <a:spLocks noGrp="1"/>
          </p:cNvSpPr>
          <p:nvPr>
            <p:ph sz="half" idx="2"/>
          </p:nvPr>
        </p:nvSpPr>
        <p:spPr>
          <a:xfrm>
            <a:off x="6172200" y="1825625"/>
            <a:ext cx="5181600" cy="4351338"/>
          </a:xfrm>
        </p:spPr>
        <p:txBody>
          <a:bodyPr/>
          <a:lstStyle>
            <a:lvl1pPr>
              <a:defRPr>
                <a:latin typeface="+mj-l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0350DF-BF5C-40D9-899D-05C2198E63A8}"/>
              </a:ext>
            </a:extLst>
          </p:cNvPr>
          <p:cNvSpPr>
            <a:spLocks noGrp="1"/>
          </p:cNvSpPr>
          <p:nvPr>
            <p:ph type="dt" sz="half" idx="10"/>
          </p:nvPr>
        </p:nvSpPr>
        <p:spPr/>
        <p:txBody>
          <a:bodyPr/>
          <a:lstStyle/>
          <a:p>
            <a:endParaRPr lang="en-IN"/>
          </a:p>
        </p:txBody>
      </p:sp>
      <p:sp>
        <p:nvSpPr>
          <p:cNvPr id="6" name="Footer Placeholder 5">
            <a:extLst>
              <a:ext uri="{FF2B5EF4-FFF2-40B4-BE49-F238E27FC236}">
                <a16:creationId xmlns:a16="http://schemas.microsoft.com/office/drawing/2014/main" id="{9608C3A1-CE48-4BC4-9553-96BC39F7277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4C18C17-1ADA-474F-94D8-01D997DC1CD9}"/>
              </a:ext>
            </a:extLst>
          </p:cNvPr>
          <p:cNvSpPr>
            <a:spLocks noGrp="1"/>
          </p:cNvSpPr>
          <p:nvPr>
            <p:ph type="sldNum" sz="quarter" idx="12"/>
          </p:nvPr>
        </p:nvSpPr>
        <p:spPr/>
        <p:txBody>
          <a:bodyPr/>
          <a:lstStyle/>
          <a:p>
            <a:fld id="{A1F4AE6E-B9ED-4C25-AB85-6B077C701284}" type="slidenum">
              <a:rPr lang="en-IN" smtClean="0"/>
              <a:t>‹#›</a:t>
            </a:fld>
            <a:endParaRPr lang="en-IN"/>
          </a:p>
        </p:txBody>
      </p:sp>
      <p:sp>
        <p:nvSpPr>
          <p:cNvPr id="8" name="Rectangle 7">
            <a:extLst>
              <a:ext uri="{FF2B5EF4-FFF2-40B4-BE49-F238E27FC236}">
                <a16:creationId xmlns:a16="http://schemas.microsoft.com/office/drawing/2014/main" id="{D4ABC682-323C-06FC-4090-25EBCC3DF5D4}"/>
              </a:ext>
            </a:extLst>
          </p:cNvPr>
          <p:cNvSpPr/>
          <p:nvPr userDrawn="1"/>
        </p:nvSpPr>
        <p:spPr>
          <a:xfrm>
            <a:off x="0" y="333374"/>
            <a:ext cx="66675" cy="419818"/>
          </a:xfrm>
          <a:prstGeom prst="rect">
            <a:avLst/>
          </a:prstGeom>
          <a:solidFill>
            <a:srgbClr val="EE1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688527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10173-AA57-472C-98F0-90AF251854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FBB76C-5A7D-46AE-B4F1-C779D14B4E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6A1B6E-2B19-4882-B245-07CF8BF06E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B4ACEC-554B-44A3-B716-0DD25047C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58231D-B3B5-4EF1-8E9B-87997B3D50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DBCD8E-033E-4E30-A8C7-F47F54B17033}"/>
              </a:ext>
            </a:extLst>
          </p:cNvPr>
          <p:cNvSpPr>
            <a:spLocks noGrp="1"/>
          </p:cNvSpPr>
          <p:nvPr>
            <p:ph type="dt" sz="half" idx="10"/>
          </p:nvPr>
        </p:nvSpPr>
        <p:spPr/>
        <p:txBody>
          <a:bodyPr/>
          <a:lstStyle/>
          <a:p>
            <a:endParaRPr lang="en-IN"/>
          </a:p>
        </p:txBody>
      </p:sp>
      <p:sp>
        <p:nvSpPr>
          <p:cNvPr id="8" name="Footer Placeholder 7">
            <a:extLst>
              <a:ext uri="{FF2B5EF4-FFF2-40B4-BE49-F238E27FC236}">
                <a16:creationId xmlns:a16="http://schemas.microsoft.com/office/drawing/2014/main" id="{E8B08AC5-1E7F-4175-AFB6-D8EDA7BD7DD2}"/>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CF086398-6C9E-4688-A98C-F1E840259A2E}"/>
              </a:ext>
            </a:extLst>
          </p:cNvPr>
          <p:cNvSpPr>
            <a:spLocks noGrp="1"/>
          </p:cNvSpPr>
          <p:nvPr>
            <p:ph type="sldNum" sz="quarter" idx="12"/>
          </p:nvPr>
        </p:nvSpPr>
        <p:spPr/>
        <p:txBody>
          <a:bodyPr/>
          <a:lstStyle/>
          <a:p>
            <a:fld id="{A1F4AE6E-B9ED-4C25-AB85-6B077C701284}" type="slidenum">
              <a:rPr lang="en-IN" smtClean="0"/>
              <a:t>‹#›</a:t>
            </a:fld>
            <a:endParaRPr lang="en-IN"/>
          </a:p>
        </p:txBody>
      </p:sp>
      <p:pic>
        <p:nvPicPr>
          <p:cNvPr id="10" name="Graphic 9">
            <a:extLst>
              <a:ext uri="{FF2B5EF4-FFF2-40B4-BE49-F238E27FC236}">
                <a16:creationId xmlns:a16="http://schemas.microsoft.com/office/drawing/2014/main" id="{C53148D7-2F1A-9B23-256C-2997FDC077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59822" y="6401135"/>
            <a:ext cx="2151178" cy="246807"/>
          </a:xfrm>
          <a:prstGeom prst="rect">
            <a:avLst/>
          </a:prstGeom>
        </p:spPr>
      </p:pic>
      <p:sp>
        <p:nvSpPr>
          <p:cNvPr id="11" name="Rectangle 10">
            <a:extLst>
              <a:ext uri="{FF2B5EF4-FFF2-40B4-BE49-F238E27FC236}">
                <a16:creationId xmlns:a16="http://schemas.microsoft.com/office/drawing/2014/main" id="{0A887083-F1F4-9F53-8011-1BABED0E530D}"/>
              </a:ext>
            </a:extLst>
          </p:cNvPr>
          <p:cNvSpPr/>
          <p:nvPr userDrawn="1"/>
        </p:nvSpPr>
        <p:spPr>
          <a:xfrm>
            <a:off x="0" y="333374"/>
            <a:ext cx="66675" cy="419818"/>
          </a:xfrm>
          <a:prstGeom prst="rect">
            <a:avLst/>
          </a:prstGeom>
          <a:solidFill>
            <a:srgbClr val="EE1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974778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8ED51-DBBB-4BF0-9015-2DCAA582C6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0E95D5-29FA-4EC8-ABDA-F226AAFAA647}"/>
              </a:ext>
            </a:extLst>
          </p:cNvPr>
          <p:cNvSpPr>
            <a:spLocks noGrp="1"/>
          </p:cNvSpPr>
          <p:nvPr>
            <p:ph type="dt" sz="half" idx="10"/>
          </p:nvPr>
        </p:nvSpPr>
        <p:spPr/>
        <p:txBody>
          <a:bodyPr/>
          <a:lstStyle/>
          <a:p>
            <a:endParaRPr lang="en-IN"/>
          </a:p>
        </p:txBody>
      </p:sp>
      <p:sp>
        <p:nvSpPr>
          <p:cNvPr id="4" name="Footer Placeholder 3">
            <a:extLst>
              <a:ext uri="{FF2B5EF4-FFF2-40B4-BE49-F238E27FC236}">
                <a16:creationId xmlns:a16="http://schemas.microsoft.com/office/drawing/2014/main" id="{BC785719-9530-482D-BF6D-45839240012F}"/>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BC65DCBD-BD23-4D6F-BD35-36799A98BB61}"/>
              </a:ext>
            </a:extLst>
          </p:cNvPr>
          <p:cNvSpPr>
            <a:spLocks noGrp="1"/>
          </p:cNvSpPr>
          <p:nvPr>
            <p:ph type="sldNum" sz="quarter" idx="12"/>
          </p:nvPr>
        </p:nvSpPr>
        <p:spPr/>
        <p:txBody>
          <a:bodyPr/>
          <a:lstStyle/>
          <a:p>
            <a:fld id="{A1F4AE6E-B9ED-4C25-AB85-6B077C701284}" type="slidenum">
              <a:rPr lang="en-IN" smtClean="0"/>
              <a:t>‹#›</a:t>
            </a:fld>
            <a:endParaRPr lang="en-IN"/>
          </a:p>
        </p:txBody>
      </p:sp>
      <p:sp>
        <p:nvSpPr>
          <p:cNvPr id="7" name="Rectangle 6">
            <a:extLst>
              <a:ext uri="{FF2B5EF4-FFF2-40B4-BE49-F238E27FC236}">
                <a16:creationId xmlns:a16="http://schemas.microsoft.com/office/drawing/2014/main" id="{1D833EFC-F846-B336-86C8-A1D623A608AC}"/>
              </a:ext>
            </a:extLst>
          </p:cNvPr>
          <p:cNvSpPr/>
          <p:nvPr userDrawn="1"/>
        </p:nvSpPr>
        <p:spPr>
          <a:xfrm>
            <a:off x="0" y="333374"/>
            <a:ext cx="66675" cy="419818"/>
          </a:xfrm>
          <a:prstGeom prst="rect">
            <a:avLst/>
          </a:prstGeom>
          <a:solidFill>
            <a:srgbClr val="EE1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37146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0C57E5-E9A1-4E55-AA66-8498F4CBCA58}"/>
              </a:ext>
            </a:extLst>
          </p:cNvPr>
          <p:cNvSpPr>
            <a:spLocks noGrp="1"/>
          </p:cNvSpPr>
          <p:nvPr>
            <p:ph type="dt" sz="half" idx="10"/>
          </p:nvPr>
        </p:nvSpPr>
        <p:spPr/>
        <p:txBody>
          <a:bodyPr/>
          <a:lstStyle/>
          <a:p>
            <a:endParaRPr lang="en-IN"/>
          </a:p>
        </p:txBody>
      </p:sp>
      <p:sp>
        <p:nvSpPr>
          <p:cNvPr id="3" name="Footer Placeholder 2">
            <a:extLst>
              <a:ext uri="{FF2B5EF4-FFF2-40B4-BE49-F238E27FC236}">
                <a16:creationId xmlns:a16="http://schemas.microsoft.com/office/drawing/2014/main" id="{2BA8358B-EB6E-4885-91A0-CFDFD7C608E9}"/>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C9F226E8-4770-4011-91FF-47337BF95C8F}"/>
              </a:ext>
            </a:extLst>
          </p:cNvPr>
          <p:cNvSpPr>
            <a:spLocks noGrp="1"/>
          </p:cNvSpPr>
          <p:nvPr>
            <p:ph type="sldNum" sz="quarter" idx="12"/>
          </p:nvPr>
        </p:nvSpPr>
        <p:spPr/>
        <p:txBody>
          <a:bodyPr/>
          <a:lstStyle/>
          <a:p>
            <a:fld id="{A1F4AE6E-B9ED-4C25-AB85-6B077C701284}" type="slidenum">
              <a:rPr lang="en-IN" smtClean="0"/>
              <a:t>‹#›</a:t>
            </a:fld>
            <a:endParaRPr lang="en-IN"/>
          </a:p>
        </p:txBody>
      </p:sp>
    </p:spTree>
    <p:extLst>
      <p:ext uri="{BB962C8B-B14F-4D97-AF65-F5344CB8AC3E}">
        <p14:creationId xmlns:p14="http://schemas.microsoft.com/office/powerpoint/2010/main" val="764652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8A748-26B2-49A8-8998-1C41E861BE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7C4D04-0DF7-4AA3-86DD-4458F3F387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FB9C1C-0AB6-4966-8B0C-96EF90F410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834FA6-A636-4965-A09D-8E99CAEC4DFD}"/>
              </a:ext>
            </a:extLst>
          </p:cNvPr>
          <p:cNvSpPr>
            <a:spLocks noGrp="1"/>
          </p:cNvSpPr>
          <p:nvPr>
            <p:ph type="dt" sz="half" idx="10"/>
          </p:nvPr>
        </p:nvSpPr>
        <p:spPr/>
        <p:txBody>
          <a:bodyPr/>
          <a:lstStyle/>
          <a:p>
            <a:endParaRPr lang="en-IN"/>
          </a:p>
        </p:txBody>
      </p:sp>
      <p:sp>
        <p:nvSpPr>
          <p:cNvPr id="6" name="Footer Placeholder 5">
            <a:extLst>
              <a:ext uri="{FF2B5EF4-FFF2-40B4-BE49-F238E27FC236}">
                <a16:creationId xmlns:a16="http://schemas.microsoft.com/office/drawing/2014/main" id="{F0D070F5-94BE-4D35-83BF-76B4617A9E8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7408613-42E3-48E8-9EB9-FAB6D5F1B510}"/>
              </a:ext>
            </a:extLst>
          </p:cNvPr>
          <p:cNvSpPr>
            <a:spLocks noGrp="1"/>
          </p:cNvSpPr>
          <p:nvPr>
            <p:ph type="sldNum" sz="quarter" idx="12"/>
          </p:nvPr>
        </p:nvSpPr>
        <p:spPr/>
        <p:txBody>
          <a:bodyPr/>
          <a:lstStyle/>
          <a:p>
            <a:fld id="{A1F4AE6E-B9ED-4C25-AB85-6B077C701284}" type="slidenum">
              <a:rPr lang="en-IN" smtClean="0"/>
              <a:t>‹#›</a:t>
            </a:fld>
            <a:endParaRPr lang="en-IN"/>
          </a:p>
        </p:txBody>
      </p:sp>
      <p:pic>
        <p:nvPicPr>
          <p:cNvPr id="8" name="Graphic 7">
            <a:extLst>
              <a:ext uri="{FF2B5EF4-FFF2-40B4-BE49-F238E27FC236}">
                <a16:creationId xmlns:a16="http://schemas.microsoft.com/office/drawing/2014/main" id="{44B34C44-B84A-B73F-6B15-220D17DF46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59822" y="6401135"/>
            <a:ext cx="2151178" cy="246807"/>
          </a:xfrm>
          <a:prstGeom prst="rect">
            <a:avLst/>
          </a:prstGeom>
        </p:spPr>
      </p:pic>
      <p:sp>
        <p:nvSpPr>
          <p:cNvPr id="9" name="Rectangle 8">
            <a:extLst>
              <a:ext uri="{FF2B5EF4-FFF2-40B4-BE49-F238E27FC236}">
                <a16:creationId xmlns:a16="http://schemas.microsoft.com/office/drawing/2014/main" id="{67DF85C3-51BE-3AEF-7212-C65EED4414D3}"/>
              </a:ext>
            </a:extLst>
          </p:cNvPr>
          <p:cNvSpPr/>
          <p:nvPr userDrawn="1"/>
        </p:nvSpPr>
        <p:spPr>
          <a:xfrm>
            <a:off x="0" y="333374"/>
            <a:ext cx="66675" cy="419818"/>
          </a:xfrm>
          <a:prstGeom prst="rect">
            <a:avLst/>
          </a:prstGeom>
          <a:solidFill>
            <a:srgbClr val="EE1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433613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2A0DDDA8-1C77-43E8-B8B2-A9465205D2A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41070" y="88742"/>
            <a:ext cx="12192000" cy="6420123"/>
          </a:xfrm>
          <a:prstGeom prst="rect">
            <a:avLst/>
          </a:prstGeom>
        </p:spPr>
      </p:pic>
      <p:sp>
        <p:nvSpPr>
          <p:cNvPr id="2" name="Title Placeholder 1">
            <a:extLst>
              <a:ext uri="{FF2B5EF4-FFF2-40B4-BE49-F238E27FC236}">
                <a16:creationId xmlns:a16="http://schemas.microsoft.com/office/drawing/2014/main" id="{9DAB8764-968C-43F6-89D1-0D01D3958C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7B8C18-B3E9-451E-91D1-422F195E0F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257E2F-A951-418E-852D-9421743C3E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IN"/>
          </a:p>
        </p:txBody>
      </p:sp>
      <p:sp>
        <p:nvSpPr>
          <p:cNvPr id="5" name="Footer Placeholder 4">
            <a:extLst>
              <a:ext uri="{FF2B5EF4-FFF2-40B4-BE49-F238E27FC236}">
                <a16:creationId xmlns:a16="http://schemas.microsoft.com/office/drawing/2014/main" id="{5D12FF01-EDAF-45A7-9BB3-638B54EE57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51D78929-097A-4697-8083-0F19DAFE86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F4AE6E-B9ED-4C25-AB85-6B077C701284}" type="slidenum">
              <a:rPr lang="en-IN" smtClean="0"/>
              <a:t>‹#›</a:t>
            </a:fld>
            <a:endParaRPr lang="en-IN"/>
          </a:p>
        </p:txBody>
      </p:sp>
      <p:grpSp>
        <p:nvGrpSpPr>
          <p:cNvPr id="11" name="Group 10">
            <a:extLst>
              <a:ext uri="{FF2B5EF4-FFF2-40B4-BE49-F238E27FC236}">
                <a16:creationId xmlns:a16="http://schemas.microsoft.com/office/drawing/2014/main" id="{0B9B1B63-579B-4449-8147-D7889DB759DA}"/>
              </a:ext>
            </a:extLst>
          </p:cNvPr>
          <p:cNvGrpSpPr/>
          <p:nvPr/>
        </p:nvGrpSpPr>
        <p:grpSpPr>
          <a:xfrm>
            <a:off x="0" y="6746032"/>
            <a:ext cx="12191999" cy="111968"/>
            <a:chOff x="0" y="6746032"/>
            <a:chExt cx="12191999" cy="111968"/>
          </a:xfrm>
        </p:grpSpPr>
        <p:sp>
          <p:nvSpPr>
            <p:cNvPr id="7" name="Rectangle 6">
              <a:extLst>
                <a:ext uri="{FF2B5EF4-FFF2-40B4-BE49-F238E27FC236}">
                  <a16:creationId xmlns:a16="http://schemas.microsoft.com/office/drawing/2014/main" id="{37D12178-0623-4AAE-8B7C-366670713383}"/>
                </a:ext>
              </a:extLst>
            </p:cNvPr>
            <p:cNvSpPr/>
            <p:nvPr/>
          </p:nvSpPr>
          <p:spPr>
            <a:xfrm>
              <a:off x="0" y="6746033"/>
              <a:ext cx="11028784" cy="111967"/>
            </a:xfrm>
            <a:prstGeom prst="rect">
              <a:avLst/>
            </a:prstGeom>
            <a:solidFill>
              <a:srgbClr val="EE1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C67C90B-7532-484A-99DF-6E8617CB6565}"/>
                </a:ext>
              </a:extLst>
            </p:cNvPr>
            <p:cNvSpPr/>
            <p:nvPr/>
          </p:nvSpPr>
          <p:spPr>
            <a:xfrm>
              <a:off x="8570422" y="6746032"/>
              <a:ext cx="3621577" cy="111967"/>
            </a:xfrm>
            <a:prstGeom prst="rect">
              <a:avLst/>
            </a:prstGeom>
            <a:solidFill>
              <a:srgbClr val="2B39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Graphic 9">
            <a:extLst>
              <a:ext uri="{FF2B5EF4-FFF2-40B4-BE49-F238E27FC236}">
                <a16:creationId xmlns:a16="http://schemas.microsoft.com/office/drawing/2014/main" id="{75AD459C-96C9-4B6D-813F-9469C081A61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1160342" y="507219"/>
            <a:ext cx="487765" cy="297872"/>
          </a:xfrm>
          <a:prstGeom prst="rect">
            <a:avLst/>
          </a:prstGeom>
        </p:spPr>
      </p:pic>
    </p:spTree>
    <p:extLst>
      <p:ext uri="{BB962C8B-B14F-4D97-AF65-F5344CB8AC3E}">
        <p14:creationId xmlns:p14="http://schemas.microsoft.com/office/powerpoint/2010/main" val="262009061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s://indianexpress.com/article/business/i-t-returns-filed-for-income-above-rs-1-crore-up-49-4-from-fy19-level-8879865/" TargetMode="Externa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21.jpg"/><Relationship Id="rId7" Type="http://schemas.openxmlformats.org/officeDocument/2006/relationships/hyperlink" Target="https://marcellus.in/blogs/urban-indian-women-have-more-money-than-men/" TargetMode="External"/><Relationship Id="rId2" Type="http://schemas.openxmlformats.org/officeDocument/2006/relationships/image" Target="../media/image20.jpg"/><Relationship Id="rId1" Type="http://schemas.openxmlformats.org/officeDocument/2006/relationships/slideLayout" Target="../slideLayouts/slideLayout4.xml"/><Relationship Id="rId6" Type="http://schemas.openxmlformats.org/officeDocument/2006/relationships/hyperlink" Target="https://www.thehindu.com/news/national/women-in-tech-earn-7-more-than-men-on-average-but-men-snag-highest-salaries/article66591413.ece" TargetMode="External"/><Relationship Id="rId5" Type="http://schemas.openxmlformats.org/officeDocument/2006/relationships/image" Target="../media/image22.JPG"/><Relationship Id="rId4" Type="http://schemas.openxmlformats.org/officeDocument/2006/relationships/hyperlink" Target="https://www.mouthshut.com/product-reviews/Westside-reviews-925740860" TargetMode="External"/><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www.flipkart.com/india-s-new-capitalists/p/itmfbh6wfgzegd4m" TargetMode="External"/><Relationship Id="rId7" Type="http://schemas.openxmlformats.org/officeDocument/2006/relationships/hyperlink" Target="https://marcellus.in/blogs/the-democratization-of-opportunity-in-indias-boardrooms/" TargetMode="External"/><Relationship Id="rId12" Type="http://schemas.openxmlformats.org/officeDocument/2006/relationships/image" Target="../media/image30.png"/><Relationship Id="rId2" Type="http://schemas.openxmlformats.org/officeDocument/2006/relationships/image" Target="../media/image25.jpeg"/><Relationship Id="rId1" Type="http://schemas.openxmlformats.org/officeDocument/2006/relationships/slideLayout" Target="../slideLayouts/slideLayout4.xml"/><Relationship Id="rId6" Type="http://schemas.openxmlformats.org/officeDocument/2006/relationships/image" Target="../media/image27.emf"/><Relationship Id="rId11" Type="http://schemas.openxmlformats.org/officeDocument/2006/relationships/hyperlink" Target="https://www.glassdoor.co.in/Reviews/MAS-Financial-Services-Reviews-E519606.htm" TargetMode="External"/><Relationship Id="rId5" Type="http://schemas.openxmlformats.org/officeDocument/2006/relationships/hyperlink" Target="https://www.ingredientsnetwork.com/fine-organic-industries-ltd-comp248974.html" TargetMode="External"/><Relationship Id="rId10" Type="http://schemas.openxmlformats.org/officeDocument/2006/relationships/image" Target="../media/image29.png"/><Relationship Id="rId4" Type="http://schemas.openxmlformats.org/officeDocument/2006/relationships/image" Target="../media/image26.jpg"/><Relationship Id="rId9" Type="http://schemas.openxmlformats.org/officeDocument/2006/relationships/hyperlink" Target="https://contentmediasolution.com/business/astral-limited-is-now-great-place-to-work-certified/"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directory.justlanded.com/en/Leisure_Shopping_Jewellery/Caratlane" TargetMode="External"/><Relationship Id="rId13" Type="http://schemas.openxmlformats.org/officeDocument/2006/relationships/image" Target="../media/image36.emf"/><Relationship Id="rId3" Type="http://schemas.openxmlformats.org/officeDocument/2006/relationships/image" Target="../media/image32.jpg"/><Relationship Id="rId7" Type="http://schemas.openxmlformats.org/officeDocument/2006/relationships/image" Target="../media/image34.jpg"/><Relationship Id="rId12" Type="http://schemas.openxmlformats.org/officeDocument/2006/relationships/hyperlink" Target="https://jomanchahe.blogspot.com/2020/09/Zudio%20brand-Owner-Summary--new-launch-Event%20.html" TargetMode="External"/><Relationship Id="rId2" Type="http://schemas.openxmlformats.org/officeDocument/2006/relationships/image" Target="../media/image31.jpg"/><Relationship Id="rId1" Type="http://schemas.openxmlformats.org/officeDocument/2006/relationships/slideLayout" Target="../slideLayouts/slideLayout4.xml"/><Relationship Id="rId6" Type="http://schemas.openxmlformats.org/officeDocument/2006/relationships/hyperlink" Target="https://www.mouthshut.com/product-reviews/Asian-Paints-India-Ltd-reviews-925101992" TargetMode="External"/><Relationship Id="rId11" Type="http://schemas.openxmlformats.org/officeDocument/2006/relationships/image" Target="../media/image35.jpg"/><Relationship Id="rId5" Type="http://schemas.openxmlformats.org/officeDocument/2006/relationships/image" Target="../media/image33.png"/><Relationship Id="rId10" Type="http://schemas.openxmlformats.org/officeDocument/2006/relationships/hyperlink" Target="https://eci.gov.in/files/file/13595-5-number-and-types-of-constituencies/" TargetMode="External"/><Relationship Id="rId4" Type="http://schemas.openxmlformats.org/officeDocument/2006/relationships/hyperlink" Target="https://thekolkatamail.com/hdfc-bank-conducts-secure-banking-during-covid-19/" TargetMode="External"/><Relationship Id="rId9" Type="http://schemas.openxmlformats.org/officeDocument/2006/relationships/hyperlink" Target="https://marcellus.in/blogs/the-explosive-ascent-of-southern-india/"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40.emf"/><Relationship Id="rId13" Type="http://schemas.openxmlformats.org/officeDocument/2006/relationships/hyperlink" Target="https://www.equitybulls.com/category.php?id=327282" TargetMode="External"/><Relationship Id="rId3" Type="http://schemas.openxmlformats.org/officeDocument/2006/relationships/hyperlink" Target="https://www.indiebound.org/book/9780063230477" TargetMode="External"/><Relationship Id="rId7" Type="http://schemas.openxmlformats.org/officeDocument/2006/relationships/hyperlink" Target="https://indiacsr.in/divis-laboratories-contributes-over-rs-2367-cr-to-national-exchequer-in-the-last-five-years/" TargetMode="External"/><Relationship Id="rId12" Type="http://schemas.openxmlformats.org/officeDocument/2006/relationships/image" Target="../media/image42.jpg"/><Relationship Id="rId2" Type="http://schemas.openxmlformats.org/officeDocument/2006/relationships/image" Target="../media/image37.jpg"/><Relationship Id="rId1" Type="http://schemas.openxmlformats.org/officeDocument/2006/relationships/slideLayout" Target="../slideLayouts/slideLayout4.xml"/><Relationship Id="rId6" Type="http://schemas.openxmlformats.org/officeDocument/2006/relationships/image" Target="../media/image39.jpg"/><Relationship Id="rId11" Type="http://schemas.openxmlformats.org/officeDocument/2006/relationships/hyperlink" Target="https://globalprimenews.com/2022/05/13/gmm-pfaudler-and-pfaudler-group-now-a-unified-global-entity/" TargetMode="External"/><Relationship Id="rId5" Type="http://schemas.openxmlformats.org/officeDocument/2006/relationships/hyperlink" Target="https://freebiesupply.com/logos/apple-logo/" TargetMode="External"/><Relationship Id="rId10" Type="http://schemas.openxmlformats.org/officeDocument/2006/relationships/image" Target="../media/image41.png"/><Relationship Id="rId4" Type="http://schemas.openxmlformats.org/officeDocument/2006/relationships/image" Target="../media/image38.png"/><Relationship Id="rId9" Type="http://schemas.openxmlformats.org/officeDocument/2006/relationships/hyperlink" Target="https://marcellus.in/blogs/chinas-unravelling-creates-a-300-billion-opportunity-for-india/"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45.jpg"/><Relationship Id="rId13" Type="http://schemas.openxmlformats.org/officeDocument/2006/relationships/image" Target="../media/image48.jpg"/><Relationship Id="rId3" Type="http://schemas.openxmlformats.org/officeDocument/2006/relationships/hyperlink" Target="https://marcellus.in/blogs/the-octopus-ascends-the-rise-of-crazy-rich-indians/" TargetMode="External"/><Relationship Id="rId7" Type="http://schemas.openxmlformats.org/officeDocument/2006/relationships/hyperlink" Target="https://www.foleydesigns.com/tanishq" TargetMode="External"/><Relationship Id="rId12" Type="http://schemas.openxmlformats.org/officeDocument/2006/relationships/image" Target="../media/image47.emf"/><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4.png"/><Relationship Id="rId11" Type="http://schemas.openxmlformats.org/officeDocument/2006/relationships/hyperlink" Target="https://www.onestopbrokers.com/2015/01/15/kotak-mahindra-bank-taps-social-media-savings-account/" TargetMode="External"/><Relationship Id="rId5" Type="http://schemas.openxmlformats.org/officeDocument/2006/relationships/hyperlink" Target="https://www.loot.co.za/product/james-crabtree-the-billionaire-raj/thkc-5915-g590" TargetMode="External"/><Relationship Id="rId10" Type="http://schemas.openxmlformats.org/officeDocument/2006/relationships/image" Target="../media/image46.jpg"/><Relationship Id="rId4" Type="http://schemas.openxmlformats.org/officeDocument/2006/relationships/image" Target="../media/image43.jpg"/><Relationship Id="rId9" Type="http://schemas.openxmlformats.org/officeDocument/2006/relationships/hyperlink" Target="https://1000marcas.net/royal-enfield-logo/royal-enfield-logo-tumb/" TargetMode="External"/><Relationship Id="rId14" Type="http://schemas.openxmlformats.org/officeDocument/2006/relationships/hyperlink" Target="https://www.nssmag.com/en/fashion/22580/hermes-packaging-orang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B767867-32D4-4044-8531-40AFE768E8E2}"/>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sp>
        <p:nvSpPr>
          <p:cNvPr id="6" name="Footer Placeholder 2">
            <a:extLst>
              <a:ext uri="{FF2B5EF4-FFF2-40B4-BE49-F238E27FC236}">
                <a16:creationId xmlns:a16="http://schemas.microsoft.com/office/drawing/2014/main" id="{62347385-B830-468A-BCCB-87C839297761}"/>
              </a:ext>
            </a:extLst>
          </p:cNvPr>
          <p:cNvSpPr>
            <a:spLocks noGrp="1"/>
          </p:cNvSpPr>
          <p:nvPr>
            <p:ph type="ftr" sz="quarter" idx="11"/>
          </p:nvPr>
        </p:nvSpPr>
        <p:spPr>
          <a:xfrm>
            <a:off x="-1020518" y="6310312"/>
            <a:ext cx="4114800" cy="365125"/>
          </a:xfrm>
        </p:spPr>
        <p:txBody>
          <a:bodyPr/>
          <a:lstStyle/>
          <a:p>
            <a:r>
              <a:rPr lang="en-US"/>
              <a:t>Private and confidential</a:t>
            </a:r>
          </a:p>
        </p:txBody>
      </p:sp>
      <p:sp>
        <p:nvSpPr>
          <p:cNvPr id="9" name="Title 5">
            <a:extLst>
              <a:ext uri="{FF2B5EF4-FFF2-40B4-BE49-F238E27FC236}">
                <a16:creationId xmlns:a16="http://schemas.microsoft.com/office/drawing/2014/main" id="{F9BD197A-CFC1-35EA-DCEB-54D71BD91890}"/>
              </a:ext>
            </a:extLst>
          </p:cNvPr>
          <p:cNvSpPr txBox="1">
            <a:spLocks/>
          </p:cNvSpPr>
          <p:nvPr/>
        </p:nvSpPr>
        <p:spPr>
          <a:xfrm>
            <a:off x="754796" y="954157"/>
            <a:ext cx="10735362" cy="3733970"/>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5400" b="0" i="0" u="none" strike="noStrike" kern="1200" baseline="0" dirty="0">
                <a:solidFill>
                  <a:srgbClr val="002060"/>
                </a:solidFill>
                <a:latin typeface="IBM Plex Sans Light" panose="020B0403050203000203" pitchFamily="34" charset="0"/>
              </a:rPr>
              <a:t>WESCO and</a:t>
            </a:r>
            <a:r>
              <a:rPr lang="en-IN" sz="5400" dirty="0">
                <a:solidFill>
                  <a:srgbClr val="002060"/>
                </a:solidFill>
                <a:latin typeface="IBM Plex Sans Light" panose="020B0403050203000203" pitchFamily="34" charset="0"/>
              </a:rPr>
              <a:t> t</a:t>
            </a:r>
            <a:r>
              <a:rPr lang="en-IN" sz="5400" b="0" i="0" u="none" strike="noStrike" kern="1200" baseline="0" dirty="0">
                <a:solidFill>
                  <a:srgbClr val="002060"/>
                </a:solidFill>
                <a:latin typeface="IBM Plex Sans Light" panose="020B0403050203000203" pitchFamily="34" charset="0"/>
              </a:rPr>
              <a:t>he Unusual Rise of Moder</a:t>
            </a:r>
            <a:r>
              <a:rPr lang="en-IN" sz="5400" dirty="0">
                <a:solidFill>
                  <a:srgbClr val="002060"/>
                </a:solidFill>
                <a:latin typeface="IBM Plex Sans Light" panose="020B0403050203000203" pitchFamily="34" charset="0"/>
              </a:rPr>
              <a:t>n India</a:t>
            </a:r>
          </a:p>
          <a:p>
            <a:pPr algn="ctr"/>
            <a:endParaRPr lang="en-IN" sz="4900" dirty="0">
              <a:solidFill>
                <a:srgbClr val="002060"/>
              </a:solidFill>
            </a:endParaRPr>
          </a:p>
          <a:p>
            <a:pPr algn="ctr"/>
            <a:r>
              <a:rPr lang="en-IN" sz="3600">
                <a:solidFill>
                  <a:srgbClr val="002060"/>
                </a:solidFill>
              </a:rPr>
              <a:t>May </a:t>
            </a:r>
            <a:r>
              <a:rPr lang="en-IN" sz="3600" dirty="0">
                <a:solidFill>
                  <a:srgbClr val="002060"/>
                </a:solidFill>
              </a:rPr>
              <a:t>2024</a:t>
            </a:r>
            <a:br>
              <a:rPr lang="en-IN" sz="3600" dirty="0">
                <a:solidFill>
                  <a:srgbClr val="002060"/>
                </a:solidFill>
              </a:rPr>
            </a:br>
            <a:endParaRPr lang="en-IN" sz="3600" dirty="0">
              <a:solidFill>
                <a:srgbClr val="002060"/>
              </a:solidFill>
            </a:endParaRPr>
          </a:p>
          <a:p>
            <a:pPr algn="ctr"/>
            <a:br>
              <a:rPr lang="en-IN" sz="3600" dirty="0">
                <a:solidFill>
                  <a:srgbClr val="002060"/>
                </a:solidFill>
              </a:rPr>
            </a:br>
            <a:endParaRPr lang="en-IN" sz="3600" dirty="0">
              <a:solidFill>
                <a:srgbClr val="002060"/>
              </a:solidFill>
            </a:endParaRPr>
          </a:p>
        </p:txBody>
      </p:sp>
      <p:pic>
        <p:nvPicPr>
          <p:cNvPr id="10" name="Picture 9">
            <a:extLst>
              <a:ext uri="{FF2B5EF4-FFF2-40B4-BE49-F238E27FC236}">
                <a16:creationId xmlns:a16="http://schemas.microsoft.com/office/drawing/2014/main" id="{6134C9AA-001F-4E80-67E0-6C55307EB73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876550" y="4749069"/>
            <a:ext cx="5981700" cy="712664"/>
          </a:xfrm>
          <a:prstGeom prst="rect">
            <a:avLst/>
          </a:prstGeom>
        </p:spPr>
      </p:pic>
      <p:sp>
        <p:nvSpPr>
          <p:cNvPr id="11" name="TextBox 10">
            <a:extLst>
              <a:ext uri="{FF2B5EF4-FFF2-40B4-BE49-F238E27FC236}">
                <a16:creationId xmlns:a16="http://schemas.microsoft.com/office/drawing/2014/main" id="{A1B9123A-B75F-D7F0-1585-85153DBCB508}"/>
              </a:ext>
            </a:extLst>
          </p:cNvPr>
          <p:cNvSpPr txBox="1"/>
          <p:nvPr/>
        </p:nvSpPr>
        <p:spPr>
          <a:xfrm>
            <a:off x="1036882" y="5552537"/>
            <a:ext cx="9793356" cy="461665"/>
          </a:xfrm>
          <a:prstGeom prst="rect">
            <a:avLst/>
          </a:prstGeom>
          <a:noFill/>
        </p:spPr>
        <p:txBody>
          <a:bodyPr wrap="square" rtlCol="0">
            <a:spAutoFit/>
          </a:bodyPr>
          <a:lstStyle/>
          <a:p>
            <a:pPr algn="ctr"/>
            <a:r>
              <a:rPr lang="en-IN" sz="2400" b="1" cap="all" spc="-80">
                <a:solidFill>
                  <a:srgbClr val="002060"/>
                </a:solidFill>
                <a:latin typeface="+mj-lt"/>
                <a:ea typeface="+mj-ea"/>
                <a:cs typeface="+mj-cs"/>
              </a:rPr>
              <a:t>Marcellus Investment Managers Pvt. Ltd. </a:t>
            </a:r>
          </a:p>
        </p:txBody>
      </p:sp>
      <p:sp>
        <p:nvSpPr>
          <p:cNvPr id="3" name="TextBox 2">
            <a:extLst>
              <a:ext uri="{FF2B5EF4-FFF2-40B4-BE49-F238E27FC236}">
                <a16:creationId xmlns:a16="http://schemas.microsoft.com/office/drawing/2014/main" id="{AFD31689-C9B1-BEF6-91C5-65557338FF09}"/>
              </a:ext>
            </a:extLst>
          </p:cNvPr>
          <p:cNvSpPr txBox="1"/>
          <p:nvPr/>
        </p:nvSpPr>
        <p:spPr>
          <a:xfrm>
            <a:off x="1608732" y="6067028"/>
            <a:ext cx="8576387" cy="276999"/>
          </a:xfrm>
          <a:prstGeom prst="rect">
            <a:avLst/>
          </a:prstGeom>
          <a:noFill/>
        </p:spPr>
        <p:txBody>
          <a:bodyPr wrap="none" rtlCol="0">
            <a:spAutoFit/>
          </a:bodyPr>
          <a:lstStyle/>
          <a:p>
            <a:r>
              <a:rPr lang="en-US" sz="1200" dirty="0"/>
              <a:t>Marcellus’ staff, their relatives and Marcellus’ clients have beneficial interest in all the stocks mentioned in </a:t>
            </a:r>
            <a:r>
              <a:rPr lang="en-US" sz="1200"/>
              <a:t>this presentation</a:t>
            </a:r>
            <a:endParaRPr lang="en-IN" sz="1200" dirty="0"/>
          </a:p>
        </p:txBody>
      </p:sp>
      <p:sp>
        <p:nvSpPr>
          <p:cNvPr id="4" name="Slide Number Placeholder 3">
            <a:extLst>
              <a:ext uri="{FF2B5EF4-FFF2-40B4-BE49-F238E27FC236}">
                <a16:creationId xmlns:a16="http://schemas.microsoft.com/office/drawing/2014/main" id="{F5654D09-55CA-834D-BFAA-74076D4F899E}"/>
              </a:ext>
            </a:extLst>
          </p:cNvPr>
          <p:cNvSpPr>
            <a:spLocks noGrp="1"/>
          </p:cNvSpPr>
          <p:nvPr>
            <p:ph type="sldNum" sz="quarter" idx="12"/>
          </p:nvPr>
        </p:nvSpPr>
        <p:spPr>
          <a:xfrm>
            <a:off x="9297335" y="6367998"/>
            <a:ext cx="2743200" cy="365125"/>
          </a:xfrm>
        </p:spPr>
        <p:txBody>
          <a:bodyPr/>
          <a:lstStyle/>
          <a:p>
            <a:fld id="{1035E6D2-74EB-4293-AECE-8D6A8741BB39}" type="slidenum">
              <a:rPr lang="en-US" smtClean="0"/>
              <a:pPr/>
              <a:t>1</a:t>
            </a:fld>
            <a:endParaRPr lang="en-US" dirty="0"/>
          </a:p>
        </p:txBody>
      </p:sp>
    </p:spTree>
    <p:extLst>
      <p:ext uri="{BB962C8B-B14F-4D97-AF65-F5344CB8AC3E}">
        <p14:creationId xmlns:p14="http://schemas.microsoft.com/office/powerpoint/2010/main" val="4119400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9C7D85C-B433-B17F-C732-26DC41A15167}"/>
              </a:ext>
            </a:extLst>
          </p:cNvPr>
          <p:cNvSpPr txBox="1"/>
          <p:nvPr/>
        </p:nvSpPr>
        <p:spPr>
          <a:xfrm>
            <a:off x="4500562" y="3543300"/>
            <a:ext cx="3190875" cy="769441"/>
          </a:xfrm>
          <a:prstGeom prst="rect">
            <a:avLst/>
          </a:prstGeom>
          <a:noFill/>
        </p:spPr>
        <p:txBody>
          <a:bodyPr wrap="square" rtlCol="0">
            <a:spAutoFit/>
          </a:bodyPr>
          <a:lstStyle/>
          <a:p>
            <a:r>
              <a:rPr lang="en-IN" sz="4400" dirty="0">
                <a:latin typeface="+mj-lt"/>
                <a:ea typeface="+mj-ea"/>
                <a:cs typeface="+mj-cs"/>
              </a:rPr>
              <a:t>Thank You!</a:t>
            </a:r>
          </a:p>
        </p:txBody>
      </p:sp>
      <p:sp>
        <p:nvSpPr>
          <p:cNvPr id="3" name="Slide Number Placeholder 6">
            <a:extLst>
              <a:ext uri="{FF2B5EF4-FFF2-40B4-BE49-F238E27FC236}">
                <a16:creationId xmlns:a16="http://schemas.microsoft.com/office/drawing/2014/main" id="{8033EF9C-C360-B755-06E2-9BBE0B443004}"/>
              </a:ext>
            </a:extLst>
          </p:cNvPr>
          <p:cNvSpPr txBox="1">
            <a:spLocks/>
          </p:cNvSpPr>
          <p:nvPr/>
        </p:nvSpPr>
        <p:spPr>
          <a:xfrm>
            <a:off x="33528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35E6D2-74EB-4293-AECE-8D6A8741BB39}" type="slidenum">
              <a:rPr lang="en-US" sz="1050" smtClean="0">
                <a:solidFill>
                  <a:schemeClr val="bg1">
                    <a:lumMod val="50000"/>
                  </a:schemeClr>
                </a:solidFill>
              </a:rPr>
              <a:pPr algn="r"/>
              <a:t>10</a:t>
            </a:fld>
            <a:endParaRPr lang="en-US" sz="1050" dirty="0">
              <a:solidFill>
                <a:schemeClr val="bg1">
                  <a:lumMod val="50000"/>
                </a:schemeClr>
              </a:solidFill>
            </a:endParaRPr>
          </a:p>
        </p:txBody>
      </p:sp>
    </p:spTree>
    <p:extLst>
      <p:ext uri="{BB962C8B-B14F-4D97-AF65-F5344CB8AC3E}">
        <p14:creationId xmlns:p14="http://schemas.microsoft.com/office/powerpoint/2010/main" val="4137872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B767867-32D4-4044-8531-40AFE768E8E2}"/>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sp>
        <p:nvSpPr>
          <p:cNvPr id="3" name="Title 3">
            <a:extLst>
              <a:ext uri="{FF2B5EF4-FFF2-40B4-BE49-F238E27FC236}">
                <a16:creationId xmlns:a16="http://schemas.microsoft.com/office/drawing/2014/main" id="{5868C49F-93D8-4279-BF10-6AC5D6CCE6FC}"/>
              </a:ext>
            </a:extLst>
          </p:cNvPr>
          <p:cNvSpPr txBox="1">
            <a:spLocks/>
          </p:cNvSpPr>
          <p:nvPr/>
        </p:nvSpPr>
        <p:spPr>
          <a:xfrm>
            <a:off x="287130" y="28384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Disclosures</a:t>
            </a:r>
          </a:p>
        </p:txBody>
      </p:sp>
      <p:sp>
        <p:nvSpPr>
          <p:cNvPr id="4" name="Title 3">
            <a:extLst>
              <a:ext uri="{FF2B5EF4-FFF2-40B4-BE49-F238E27FC236}">
                <a16:creationId xmlns:a16="http://schemas.microsoft.com/office/drawing/2014/main" id="{73EA0434-4279-4904-9E6E-3B1333A5FCB1}"/>
              </a:ext>
            </a:extLst>
          </p:cNvPr>
          <p:cNvSpPr txBox="1">
            <a:spLocks/>
          </p:cNvSpPr>
          <p:nvPr/>
        </p:nvSpPr>
        <p:spPr>
          <a:xfrm>
            <a:off x="548640" y="1093787"/>
            <a:ext cx="10609690" cy="518709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7000"/>
              </a:lnSpc>
              <a:spcAft>
                <a:spcPts val="800"/>
              </a:spcAft>
            </a:pPr>
            <a:r>
              <a:rPr lang="en-US" sz="1000" dirty="0">
                <a:effectLst/>
                <a:latin typeface="+mn-lt"/>
                <a:ea typeface="Calibri" panose="020F0502020204030204" pitchFamily="34" charset="0"/>
                <a:cs typeface="Calibri" panose="020F0502020204030204" pitchFamily="34" charset="0"/>
              </a:rPr>
              <a:t>Note: The above material is neither investment research, nor investment advice. Marcellus Investment Managers Private Limited (“Marcellus”) is regulated by the Securities and Exchange Board of India (“SEBI”) as a provider of Portfolio Management Services and an Alternative Investments Manager. Marcellus is also registered with US Securities and Exchange Commission (“US SEC”) as an Investment Advisor. Marcellus Investment Managers Private Limited (“Marcellus”) is regulated by the International Financial Service Centre Authority (Fund Management) Regulations, 2022 (“IFSCA”) as Fund Management Entity – Non retail. No content of this publication including the performance related information is verified by SEBI or US SEC. If any recipient or reader of this material is based outside India or US, please note that Marcellus may not be regulated in such jurisdiction and this material is not a solicitation to use Marcellus’s services. This communication is confidential and privileged and is directed to and for the use of the addressee only. The recipient, if not the addressee, should not use this material if erroneously received, and access and use of this material in any manner by anyone other than the addressee is unauthorized. If you are not the intended recipient, please notify the sender by return email and immediately destroy all copies of this message and any attachments and delete it from your computer system, permanently. No liability whatsoever is assumed by Marcellus as a result of the recipient or any other person relying upon the opinion unless otherwise agreed in writing. The recipient acknowledges that Marcellus may be unable to exercise control or ensure or guarantee the integrity of the text of the material/email message and the text is not warranted as to its completeness and accuracy. The material, names and branding of the investment style do not provide any impression or a claim that these products/strategies achieve the respective objectives. Marcellus and/or its associates, employees, the authors of this material (including their relatives) may have financial interest by way of investments in the companies covered in this material. </a:t>
            </a:r>
          </a:p>
          <a:p>
            <a:pPr algn="just">
              <a:lnSpc>
                <a:spcPct val="107000"/>
              </a:lnSpc>
              <a:spcAft>
                <a:spcPts val="800"/>
              </a:spcAft>
            </a:pPr>
            <a:r>
              <a:rPr lang="en-US" sz="1000" dirty="0">
                <a:effectLst/>
                <a:latin typeface="+mn-lt"/>
                <a:ea typeface="Calibri" panose="020F0502020204030204" pitchFamily="34" charset="0"/>
                <a:cs typeface="Calibri" panose="020F0502020204030204" pitchFamily="34" charset="0"/>
              </a:rPr>
              <a:t>This material may contain confidential or proprietary information and user shall take prior written consent from Marcellus before any reproduction in any form. </a:t>
            </a:r>
          </a:p>
          <a:p>
            <a:pPr algn="just">
              <a:lnSpc>
                <a:spcPct val="107000"/>
              </a:lnSpc>
              <a:spcAft>
                <a:spcPts val="800"/>
              </a:spcAft>
            </a:pPr>
            <a:r>
              <a:rPr lang="en-US" sz="1000" dirty="0">
                <a:effectLst/>
                <a:latin typeface="+mn-lt"/>
                <a:ea typeface="Calibri" panose="020F0502020204030204" pitchFamily="34" charset="0"/>
                <a:cs typeface="Calibri" panose="020F0502020204030204" pitchFamily="34" charset="0"/>
              </a:rPr>
              <a:t>Data/information used in the preparation of this material is dated and may or may not be relevant any time after the issuance of this material. Marcellus takes no responsibility of updating any data/information in this material from time to time. The recipient of this material is solely responsible for any action taken based on this material. The recipient of this material is urged to read the Private Placement Memorandum/Disclosure Document/Form ADV, Form CRS and any other documents or disclosures provided to them by Marcellus, as applicable, and is advised to consult their own legal and tax consultants/advisors before making any investment in the Alternative Investment Fund.</a:t>
            </a:r>
          </a:p>
          <a:p>
            <a:pPr algn="just">
              <a:lnSpc>
                <a:spcPct val="107000"/>
              </a:lnSpc>
              <a:spcAft>
                <a:spcPts val="800"/>
              </a:spcAft>
            </a:pPr>
            <a:r>
              <a:rPr lang="en-US" sz="1000" dirty="0">
                <a:effectLst/>
                <a:latin typeface="+mn-lt"/>
                <a:ea typeface="Calibri" panose="020F0502020204030204" pitchFamily="34" charset="0"/>
                <a:cs typeface="Calibri" panose="020F0502020204030204" pitchFamily="34" charset="0"/>
              </a:rPr>
              <a:t>All recipients of this material must before dealing and or transacting in any of the products referred to in this material must make their own investigation, seek appropriate professional advice and carefully read the Private Placement Memorandum/Disclosure Document, Form ADV, Form CRS and any other documents or disclosures provided to them by Marcellus, as applicable. Actual results may differ materially from those suggested in this note due to risk or uncertainties associated with our expectations with respect to, but not limited to, exposure to market risks, general economic and political conditions in India and other countries globally, inflation, etc. There is no assurance or guarantee that the objectives of the investment strategy/approach will be achieved. </a:t>
            </a:r>
          </a:p>
          <a:p>
            <a:pPr algn="just">
              <a:lnSpc>
                <a:spcPct val="107000"/>
              </a:lnSpc>
              <a:spcAft>
                <a:spcPts val="800"/>
              </a:spcAft>
            </a:pPr>
            <a:r>
              <a:rPr lang="en-US" sz="1000" dirty="0">
                <a:effectLst/>
                <a:latin typeface="+mn-lt"/>
                <a:ea typeface="Calibri" panose="020F0502020204030204" pitchFamily="34" charset="0"/>
                <a:cs typeface="Calibri" panose="020F0502020204030204" pitchFamily="34" charset="0"/>
              </a:rPr>
              <a:t>This material may include “forward looking statements”. All forward-looking statements involve risk and uncertainty. Any forward-looking statements contained in this document speak only as of the date on which they are made. Further, past performance is not indicative of future results. Marcellus and any of its directors, officers, employees and any other persons associated with this shall not be liable for any loss, damage of any nature, including but not limited to direct, indirect, punitive, special, exemplary, consequential, as also any loss of profit in any way arising from the use of this material in any manner whatsoever and shall not be liable for updating the document.</a:t>
            </a:r>
          </a:p>
        </p:txBody>
      </p:sp>
      <p:sp>
        <p:nvSpPr>
          <p:cNvPr id="8" name="Slide Number Placeholder 6">
            <a:extLst>
              <a:ext uri="{FF2B5EF4-FFF2-40B4-BE49-F238E27FC236}">
                <a16:creationId xmlns:a16="http://schemas.microsoft.com/office/drawing/2014/main" id="{DACD6150-6790-74BC-C9EE-39ED5A703C62}"/>
              </a:ext>
            </a:extLst>
          </p:cNvPr>
          <p:cNvSpPr txBox="1">
            <a:spLocks/>
          </p:cNvSpPr>
          <p:nvPr/>
        </p:nvSpPr>
        <p:spPr>
          <a:xfrm>
            <a:off x="33528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35E6D2-74EB-4293-AECE-8D6A8741BB39}" type="slidenum">
              <a:rPr lang="en-US" sz="1050" smtClean="0">
                <a:solidFill>
                  <a:schemeClr val="bg1">
                    <a:lumMod val="50000"/>
                  </a:schemeClr>
                </a:solidFill>
              </a:rPr>
              <a:pPr algn="r"/>
              <a:t>11</a:t>
            </a:fld>
            <a:endParaRPr lang="en-US" sz="1050" dirty="0">
              <a:solidFill>
                <a:schemeClr val="bg1">
                  <a:lumMod val="50000"/>
                </a:schemeClr>
              </a:solidFill>
            </a:endParaRPr>
          </a:p>
        </p:txBody>
      </p:sp>
    </p:spTree>
    <p:extLst>
      <p:ext uri="{BB962C8B-B14F-4D97-AF65-F5344CB8AC3E}">
        <p14:creationId xmlns:p14="http://schemas.microsoft.com/office/powerpoint/2010/main" val="2722454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AE749-244B-8E61-4505-8191CAF53D8E}"/>
              </a:ext>
            </a:extLst>
          </p:cNvPr>
          <p:cNvSpPr>
            <a:spLocks noGrp="1"/>
          </p:cNvSpPr>
          <p:nvPr>
            <p:ph type="title"/>
          </p:nvPr>
        </p:nvSpPr>
        <p:spPr>
          <a:xfrm>
            <a:off x="325821" y="183633"/>
            <a:ext cx="10515600" cy="490538"/>
          </a:xfrm>
        </p:spPr>
        <p:txBody>
          <a:bodyPr anchor="b">
            <a:noAutofit/>
          </a:bodyPr>
          <a:lstStyle/>
          <a:p>
            <a:br>
              <a:rPr lang="en-IN" sz="3200" dirty="0"/>
            </a:br>
            <a:r>
              <a:rPr lang="en-IN" sz="3200" dirty="0">
                <a:solidFill>
                  <a:srgbClr val="2E3192"/>
                </a:solidFill>
              </a:rPr>
              <a:t>Profits are getting democratised in the Indian market…finally</a:t>
            </a:r>
          </a:p>
        </p:txBody>
      </p:sp>
      <p:graphicFrame>
        <p:nvGraphicFramePr>
          <p:cNvPr id="8" name="Content Placeholder 7">
            <a:extLst>
              <a:ext uri="{FF2B5EF4-FFF2-40B4-BE49-F238E27FC236}">
                <a16:creationId xmlns:a16="http://schemas.microsoft.com/office/drawing/2014/main" id="{2F56446A-71B4-7B2A-54B8-7558E1B1B175}"/>
              </a:ext>
            </a:extLst>
          </p:cNvPr>
          <p:cNvGraphicFramePr>
            <a:graphicFrameLocks noGrp="1"/>
          </p:cNvGraphicFramePr>
          <p:nvPr>
            <p:ph sz="half" idx="2"/>
            <p:extLst>
              <p:ext uri="{D42A27DB-BD31-4B8C-83A1-F6EECF244321}">
                <p14:modId xmlns:p14="http://schemas.microsoft.com/office/powerpoint/2010/main" val="2295897759"/>
              </p:ext>
            </p:extLst>
          </p:nvPr>
        </p:nvGraphicFramePr>
        <p:xfrm>
          <a:off x="5407257" y="795026"/>
          <a:ext cx="5486399" cy="45712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a:extLst>
              <a:ext uri="{FF2B5EF4-FFF2-40B4-BE49-F238E27FC236}">
                <a16:creationId xmlns:a16="http://schemas.microsoft.com/office/drawing/2014/main" id="{D15EE086-3DE5-EB48-135C-93E08AF42081}"/>
              </a:ext>
            </a:extLst>
          </p:cNvPr>
          <p:cNvSpPr/>
          <p:nvPr/>
        </p:nvSpPr>
        <p:spPr>
          <a:xfrm>
            <a:off x="4736799" y="5637644"/>
            <a:ext cx="6448652" cy="1115690"/>
          </a:xfrm>
          <a:prstGeom prst="rect">
            <a:avLst/>
          </a:prstGeom>
        </p:spPr>
        <p:txBody>
          <a:bodyPr wrap="square">
            <a:spAutoFit/>
          </a:bodyPr>
          <a:lstStyle/>
          <a:p>
            <a:r>
              <a:rPr lang="en-IN" sz="950" i="1" dirty="0"/>
              <a:t>Source:</a:t>
            </a:r>
            <a:r>
              <a:rPr lang="en-US" sz="950" i="1" dirty="0"/>
              <a:t>Marcellus Investment Managers, CMIE (sourced by IIFL Securities), Bloomberg, Ace Equity; the CMIE data for FY23 pertains to nearly 12k companies, whose data has been updated on CMIE as opposed to the previous years when data for nearly 30k companies was used; Profit After Tax or PAT for top 20 has been checked for companies as of each of the financial years respectively; due to high variance in the measure, a 3 year average has been calculated to smoothen out any sudden movements; Free Cashflow to Equity (FCFE) has been calculated as cash flow from operations less capex plus net borrowing, whose 3 year average is calculated to smoothen out sharp movements; for financials, PAT instead of FCFE used</a:t>
            </a:r>
            <a:endParaRPr lang="en-IN" sz="950" i="1" dirty="0"/>
          </a:p>
        </p:txBody>
      </p:sp>
      <p:sp>
        <p:nvSpPr>
          <p:cNvPr id="10" name="Slide Number Placeholder 3">
            <a:extLst>
              <a:ext uri="{FF2B5EF4-FFF2-40B4-BE49-F238E27FC236}">
                <a16:creationId xmlns:a16="http://schemas.microsoft.com/office/drawing/2014/main" id="{3C770387-1CD6-ACDB-9B3D-661E8DA82B07}"/>
              </a:ext>
            </a:extLst>
          </p:cNvPr>
          <p:cNvSpPr>
            <a:spLocks noGrp="1"/>
          </p:cNvSpPr>
          <p:nvPr>
            <p:ph type="sldNum" sz="quarter" idx="12"/>
          </p:nvPr>
        </p:nvSpPr>
        <p:spPr>
          <a:xfrm>
            <a:off x="9297335" y="6367998"/>
            <a:ext cx="2743200" cy="365125"/>
          </a:xfrm>
        </p:spPr>
        <p:txBody>
          <a:bodyPr/>
          <a:lstStyle/>
          <a:p>
            <a:fld id="{1035E6D2-74EB-4293-AECE-8D6A8741BB39}" type="slidenum">
              <a:rPr lang="en-US" smtClean="0"/>
              <a:pPr/>
              <a:t>2</a:t>
            </a:fld>
            <a:endParaRPr lang="en-US" dirty="0"/>
          </a:p>
        </p:txBody>
      </p:sp>
      <p:pic>
        <p:nvPicPr>
          <p:cNvPr id="3" name="Picture 2">
            <a:extLst>
              <a:ext uri="{FF2B5EF4-FFF2-40B4-BE49-F238E27FC236}">
                <a16:creationId xmlns:a16="http://schemas.microsoft.com/office/drawing/2014/main" id="{FD510B29-A916-C0B9-FCC0-742290CACD6C}"/>
              </a:ext>
            </a:extLst>
          </p:cNvPr>
          <p:cNvPicPr>
            <a:picLocks noChangeAspect="1"/>
          </p:cNvPicPr>
          <p:nvPr/>
        </p:nvPicPr>
        <p:blipFill>
          <a:blip r:embed="rId7"/>
          <a:stretch>
            <a:fillRect/>
          </a:stretch>
        </p:blipFill>
        <p:spPr>
          <a:xfrm>
            <a:off x="1237377" y="674171"/>
            <a:ext cx="3345291" cy="6025326"/>
          </a:xfrm>
          <a:prstGeom prst="rect">
            <a:avLst/>
          </a:prstGeom>
          <a:ln>
            <a:solidFill>
              <a:srgbClr val="FF0000"/>
            </a:solidFill>
          </a:ln>
        </p:spPr>
      </p:pic>
    </p:spTree>
    <p:extLst>
      <p:ext uri="{BB962C8B-B14F-4D97-AF65-F5344CB8AC3E}">
        <p14:creationId xmlns:p14="http://schemas.microsoft.com/office/powerpoint/2010/main" val="114661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AB5CCC32-1575-463B-8B06-D4316F4BF369}"/>
                                            </p:graphicEl>
                                          </p:spTgt>
                                        </p:tgtEl>
                                        <p:attrNameLst>
                                          <p:attrName>style.visibility</p:attrName>
                                        </p:attrNameLst>
                                      </p:cBhvr>
                                      <p:to>
                                        <p:strVal val="visible"/>
                                      </p:to>
                                    </p:set>
                                    <p:animEffect transition="in" filter="fade">
                                      <p:cBhvr>
                                        <p:cTn id="7" dur="500"/>
                                        <p:tgtEl>
                                          <p:spTgt spid="8">
                                            <p:graphicEl>
                                              <a:dgm id="{AB5CCC32-1575-463B-8B06-D4316F4BF369}"/>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graphicEl>
                                              <a:dgm id="{8B8916A6-4BAE-4E93-920B-F746DF59E74A}"/>
                                            </p:graphicEl>
                                          </p:spTgt>
                                        </p:tgtEl>
                                        <p:attrNameLst>
                                          <p:attrName>style.visibility</p:attrName>
                                        </p:attrNameLst>
                                      </p:cBhvr>
                                      <p:to>
                                        <p:strVal val="visible"/>
                                      </p:to>
                                    </p:set>
                                    <p:animEffect transition="in" filter="fade">
                                      <p:cBhvr>
                                        <p:cTn id="11" dur="500"/>
                                        <p:tgtEl>
                                          <p:spTgt spid="8">
                                            <p:graphicEl>
                                              <a:dgm id="{8B8916A6-4BAE-4E93-920B-F746DF59E74A}"/>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graphicEl>
                                              <a:dgm id="{86B189B3-F002-494E-B0DE-66D14D61642D}"/>
                                            </p:graphicEl>
                                          </p:spTgt>
                                        </p:tgtEl>
                                        <p:attrNameLst>
                                          <p:attrName>style.visibility</p:attrName>
                                        </p:attrNameLst>
                                      </p:cBhvr>
                                      <p:to>
                                        <p:strVal val="visible"/>
                                      </p:to>
                                    </p:set>
                                    <p:animEffect transition="in" filter="fade">
                                      <p:cBhvr>
                                        <p:cTn id="15" dur="500"/>
                                        <p:tgtEl>
                                          <p:spTgt spid="8">
                                            <p:graphicEl>
                                              <a:dgm id="{86B189B3-F002-494E-B0DE-66D14D61642D}"/>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graphicEl>
                                              <a:dgm id="{BF7B4B2D-6FB4-4BF3-B27B-0087FBE292AE}"/>
                                            </p:graphicEl>
                                          </p:spTgt>
                                        </p:tgtEl>
                                        <p:attrNameLst>
                                          <p:attrName>style.visibility</p:attrName>
                                        </p:attrNameLst>
                                      </p:cBhvr>
                                      <p:to>
                                        <p:strVal val="visible"/>
                                      </p:to>
                                    </p:set>
                                    <p:animEffect transition="in" filter="fade">
                                      <p:cBhvr>
                                        <p:cTn id="19" dur="500"/>
                                        <p:tgtEl>
                                          <p:spTgt spid="8">
                                            <p:graphicEl>
                                              <a:dgm id="{BF7B4B2D-6FB4-4BF3-B27B-0087FBE292AE}"/>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graphicEl>
                                              <a:dgm id="{419FE9A9-5E71-4844-9EA7-451F0536AE7A}"/>
                                            </p:graphicEl>
                                          </p:spTgt>
                                        </p:tgtEl>
                                        <p:attrNameLst>
                                          <p:attrName>style.visibility</p:attrName>
                                        </p:attrNameLst>
                                      </p:cBhvr>
                                      <p:to>
                                        <p:strVal val="visible"/>
                                      </p:to>
                                    </p:set>
                                    <p:animEffect transition="in" filter="fade">
                                      <p:cBhvr>
                                        <p:cTn id="23" dur="500"/>
                                        <p:tgtEl>
                                          <p:spTgt spid="8">
                                            <p:graphicEl>
                                              <a:dgm id="{419FE9A9-5E71-4844-9EA7-451F0536AE7A}"/>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
                                            <p:graphicEl>
                                              <a:dgm id="{B89B0BF9-E18C-4E95-982F-DC3C01833B8E}"/>
                                            </p:graphicEl>
                                          </p:spTgt>
                                        </p:tgtEl>
                                        <p:attrNameLst>
                                          <p:attrName>style.visibility</p:attrName>
                                        </p:attrNameLst>
                                      </p:cBhvr>
                                      <p:to>
                                        <p:strVal val="visible"/>
                                      </p:to>
                                    </p:set>
                                    <p:animEffect transition="in" filter="fade">
                                      <p:cBhvr>
                                        <p:cTn id="27" dur="500"/>
                                        <p:tgtEl>
                                          <p:spTgt spid="8">
                                            <p:graphicEl>
                                              <a:dgm id="{B89B0BF9-E18C-4E95-982F-DC3C01833B8E}"/>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
                                            <p:graphicEl>
                                              <a:dgm id="{1CF36BBB-3B6F-4871-8876-3BC9A495BE0A}"/>
                                            </p:graphicEl>
                                          </p:spTgt>
                                        </p:tgtEl>
                                        <p:attrNameLst>
                                          <p:attrName>style.visibility</p:attrName>
                                        </p:attrNameLst>
                                      </p:cBhvr>
                                      <p:to>
                                        <p:strVal val="visible"/>
                                      </p:to>
                                    </p:set>
                                    <p:animEffect transition="in" filter="fade">
                                      <p:cBhvr>
                                        <p:cTn id="31" dur="500"/>
                                        <p:tgtEl>
                                          <p:spTgt spid="8">
                                            <p:graphicEl>
                                              <a:dgm id="{1CF36BBB-3B6F-4871-8876-3BC9A495BE0A}"/>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8">
                                            <p:graphicEl>
                                              <a:dgm id="{9ACE0598-55D0-4625-8FFB-BE3B78678240}"/>
                                            </p:graphicEl>
                                          </p:spTgt>
                                        </p:tgtEl>
                                        <p:attrNameLst>
                                          <p:attrName>style.visibility</p:attrName>
                                        </p:attrNameLst>
                                      </p:cBhvr>
                                      <p:to>
                                        <p:strVal val="visible"/>
                                      </p:to>
                                    </p:set>
                                    <p:animEffect transition="in" filter="fade">
                                      <p:cBhvr>
                                        <p:cTn id="35" dur="500"/>
                                        <p:tgtEl>
                                          <p:spTgt spid="8">
                                            <p:graphicEl>
                                              <a:dgm id="{9ACE0598-55D0-4625-8FFB-BE3B78678240}"/>
                                            </p:graphic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11E23-BEB7-77B9-2AF1-9ECCB11C3929}"/>
              </a:ext>
            </a:extLst>
          </p:cNvPr>
          <p:cNvSpPr>
            <a:spLocks noGrp="1"/>
          </p:cNvSpPr>
          <p:nvPr>
            <p:ph type="title"/>
          </p:nvPr>
        </p:nvSpPr>
        <p:spPr/>
        <p:txBody>
          <a:bodyPr anchor="b">
            <a:noAutofit/>
          </a:bodyPr>
          <a:lstStyle/>
          <a:p>
            <a:br>
              <a:rPr lang="en-IN" sz="3200" dirty="0"/>
            </a:br>
            <a:r>
              <a:rPr lang="en-IN" sz="3200" dirty="0">
                <a:solidFill>
                  <a:srgbClr val="2E3192"/>
                </a:solidFill>
              </a:rPr>
              <a:t>Key drivers of the democratization</a:t>
            </a:r>
            <a:r>
              <a:rPr lang="en-IN" sz="3200" dirty="0"/>
              <a:t> </a:t>
            </a:r>
            <a:r>
              <a:rPr lang="en-IN" sz="3200" dirty="0">
                <a:solidFill>
                  <a:srgbClr val="2E3192"/>
                </a:solidFill>
              </a:rPr>
              <a:t>of profits</a:t>
            </a:r>
            <a:endParaRPr lang="en-IN" sz="3200" dirty="0"/>
          </a:p>
        </p:txBody>
      </p:sp>
      <p:sp>
        <p:nvSpPr>
          <p:cNvPr id="4" name="Slide Number Placeholder 3">
            <a:extLst>
              <a:ext uri="{FF2B5EF4-FFF2-40B4-BE49-F238E27FC236}">
                <a16:creationId xmlns:a16="http://schemas.microsoft.com/office/drawing/2014/main" id="{9495A903-3BAE-D7A5-A8B6-59555C3F94FC}"/>
              </a:ext>
            </a:extLst>
          </p:cNvPr>
          <p:cNvSpPr>
            <a:spLocks noGrp="1"/>
          </p:cNvSpPr>
          <p:nvPr>
            <p:ph type="sldNum" sz="quarter" idx="12"/>
          </p:nvPr>
        </p:nvSpPr>
        <p:spPr/>
        <p:txBody>
          <a:bodyPr/>
          <a:lstStyle/>
          <a:p>
            <a:fld id="{1035E6D2-74EB-4293-AECE-8D6A8741BB39}" type="slidenum">
              <a:rPr lang="en-US" smtClean="0"/>
              <a:pPr/>
              <a:t>3</a:t>
            </a:fld>
            <a:endParaRPr lang="en-US" dirty="0"/>
          </a:p>
        </p:txBody>
      </p:sp>
      <p:graphicFrame>
        <p:nvGraphicFramePr>
          <p:cNvPr id="5" name="Chart 4">
            <a:extLst>
              <a:ext uri="{FF2B5EF4-FFF2-40B4-BE49-F238E27FC236}">
                <a16:creationId xmlns:a16="http://schemas.microsoft.com/office/drawing/2014/main" id="{F3A839C5-0088-42EB-80EB-F51C506F2E1E}"/>
              </a:ext>
            </a:extLst>
          </p:cNvPr>
          <p:cNvGraphicFramePr>
            <a:graphicFrameLocks/>
          </p:cNvGraphicFramePr>
          <p:nvPr>
            <p:extLst>
              <p:ext uri="{D42A27DB-BD31-4B8C-83A1-F6EECF244321}">
                <p14:modId xmlns:p14="http://schemas.microsoft.com/office/powerpoint/2010/main" val="4171772753"/>
              </p:ext>
            </p:extLst>
          </p:nvPr>
        </p:nvGraphicFramePr>
        <p:xfrm>
          <a:off x="0" y="1432561"/>
          <a:ext cx="6642538" cy="43189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6E102837-28DD-4813-9C43-8927AB0821C0}"/>
              </a:ext>
            </a:extLst>
          </p:cNvPr>
          <p:cNvGraphicFramePr>
            <a:graphicFrameLocks/>
          </p:cNvGraphicFramePr>
          <p:nvPr>
            <p:extLst>
              <p:ext uri="{D42A27DB-BD31-4B8C-83A1-F6EECF244321}">
                <p14:modId xmlns:p14="http://schemas.microsoft.com/office/powerpoint/2010/main" val="4217556546"/>
              </p:ext>
            </p:extLst>
          </p:nvPr>
        </p:nvGraphicFramePr>
        <p:xfrm>
          <a:off x="6884112" y="4000809"/>
          <a:ext cx="4645901" cy="272705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5F3C68AC-DE25-8B0C-1DEC-4F69134055CC}"/>
              </a:ext>
            </a:extLst>
          </p:cNvPr>
          <p:cNvSpPr txBox="1"/>
          <p:nvPr/>
        </p:nvSpPr>
        <p:spPr>
          <a:xfrm>
            <a:off x="356190" y="807943"/>
            <a:ext cx="6286347" cy="369332"/>
          </a:xfrm>
          <a:prstGeom prst="rect">
            <a:avLst/>
          </a:prstGeom>
          <a:solidFill>
            <a:schemeClr val="accent5">
              <a:lumMod val="20000"/>
              <a:lumOff val="80000"/>
            </a:schemeClr>
          </a:solidFill>
          <a:ln>
            <a:solidFill>
              <a:srgbClr val="2E3192"/>
            </a:solidFill>
          </a:ln>
        </p:spPr>
        <p:txBody>
          <a:bodyPr wrap="square" rtlCol="0">
            <a:spAutoFit/>
          </a:bodyPr>
          <a:lstStyle/>
          <a:p>
            <a:pPr algn="ctr"/>
            <a:r>
              <a:rPr lang="en-US" b="1" dirty="0"/>
              <a:t>The Exponential Growth of UPI</a:t>
            </a:r>
            <a:endParaRPr lang="en-IN" b="1" dirty="0"/>
          </a:p>
        </p:txBody>
      </p:sp>
      <p:sp>
        <p:nvSpPr>
          <p:cNvPr id="11" name="TextBox 10">
            <a:extLst>
              <a:ext uri="{FF2B5EF4-FFF2-40B4-BE49-F238E27FC236}">
                <a16:creationId xmlns:a16="http://schemas.microsoft.com/office/drawing/2014/main" id="{4A98E734-3053-14E1-032C-E5259CF8461F}"/>
              </a:ext>
            </a:extLst>
          </p:cNvPr>
          <p:cNvSpPr txBox="1"/>
          <p:nvPr/>
        </p:nvSpPr>
        <p:spPr>
          <a:xfrm>
            <a:off x="6884112" y="795348"/>
            <a:ext cx="4645901" cy="369332"/>
          </a:xfrm>
          <a:prstGeom prst="rect">
            <a:avLst/>
          </a:prstGeom>
          <a:solidFill>
            <a:schemeClr val="accent5">
              <a:lumMod val="20000"/>
              <a:lumOff val="80000"/>
            </a:schemeClr>
          </a:solidFill>
          <a:ln>
            <a:solidFill>
              <a:srgbClr val="2E3192"/>
            </a:solidFill>
          </a:ln>
        </p:spPr>
        <p:txBody>
          <a:bodyPr wrap="square" rtlCol="0">
            <a:spAutoFit/>
          </a:bodyPr>
          <a:lstStyle/>
          <a:p>
            <a:pPr algn="ctr"/>
            <a:r>
              <a:rPr lang="en-US" b="1" dirty="0"/>
              <a:t>Skyrocketing of loans to SMEs</a:t>
            </a:r>
            <a:endParaRPr lang="en-IN" b="1" dirty="0"/>
          </a:p>
        </p:txBody>
      </p:sp>
      <p:sp>
        <p:nvSpPr>
          <p:cNvPr id="12" name="TextBox 11">
            <a:extLst>
              <a:ext uri="{FF2B5EF4-FFF2-40B4-BE49-F238E27FC236}">
                <a16:creationId xmlns:a16="http://schemas.microsoft.com/office/drawing/2014/main" id="{71B6F731-E149-3CE0-E09C-8D8FD2FDA8A6}"/>
              </a:ext>
            </a:extLst>
          </p:cNvPr>
          <p:cNvSpPr txBox="1"/>
          <p:nvPr/>
        </p:nvSpPr>
        <p:spPr>
          <a:xfrm>
            <a:off x="6884112" y="3618495"/>
            <a:ext cx="4645901" cy="369332"/>
          </a:xfrm>
          <a:prstGeom prst="rect">
            <a:avLst/>
          </a:prstGeom>
          <a:solidFill>
            <a:schemeClr val="accent5">
              <a:lumMod val="20000"/>
              <a:lumOff val="80000"/>
            </a:schemeClr>
          </a:solidFill>
          <a:ln>
            <a:solidFill>
              <a:srgbClr val="2E3192"/>
            </a:solidFill>
          </a:ln>
        </p:spPr>
        <p:txBody>
          <a:bodyPr wrap="square" rtlCol="0">
            <a:spAutoFit/>
          </a:bodyPr>
          <a:lstStyle/>
          <a:p>
            <a:pPr algn="ctr"/>
            <a:r>
              <a:rPr lang="en-US" b="1" dirty="0"/>
              <a:t>Access to internet for 700mn+ people</a:t>
            </a:r>
            <a:endParaRPr lang="en-IN" b="1" dirty="0"/>
          </a:p>
        </p:txBody>
      </p:sp>
      <p:sp>
        <p:nvSpPr>
          <p:cNvPr id="13" name="Rectangle 12">
            <a:extLst>
              <a:ext uri="{FF2B5EF4-FFF2-40B4-BE49-F238E27FC236}">
                <a16:creationId xmlns:a16="http://schemas.microsoft.com/office/drawing/2014/main" id="{A7B9CBB3-A14F-A4B2-1E84-8B868EC74715}"/>
              </a:ext>
            </a:extLst>
          </p:cNvPr>
          <p:cNvSpPr/>
          <p:nvPr/>
        </p:nvSpPr>
        <p:spPr>
          <a:xfrm>
            <a:off x="151465" y="6175637"/>
            <a:ext cx="6617404" cy="384721"/>
          </a:xfrm>
          <a:prstGeom prst="rect">
            <a:avLst/>
          </a:prstGeom>
        </p:spPr>
        <p:txBody>
          <a:bodyPr wrap="square">
            <a:spAutoFit/>
          </a:bodyPr>
          <a:lstStyle/>
          <a:p>
            <a:r>
              <a:rPr lang="en-IN" sz="950" i="1" dirty="0"/>
              <a:t>Source: </a:t>
            </a:r>
            <a:r>
              <a:rPr lang="en-US" sz="950" i="1" dirty="0"/>
              <a:t>Marcellus Investment Managers, National Payments Corporation of India, RBI, Statista; the figure indicates % of population that has access to any kind of internet connection (cellular/broadband etc)</a:t>
            </a:r>
          </a:p>
        </p:txBody>
      </p:sp>
      <p:graphicFrame>
        <p:nvGraphicFramePr>
          <p:cNvPr id="8" name="Chart 7">
            <a:extLst>
              <a:ext uri="{FF2B5EF4-FFF2-40B4-BE49-F238E27FC236}">
                <a16:creationId xmlns:a16="http://schemas.microsoft.com/office/drawing/2014/main" id="{FA284AF6-AD17-4797-8D46-263013B53695}"/>
              </a:ext>
            </a:extLst>
          </p:cNvPr>
          <p:cNvGraphicFramePr>
            <a:graphicFrameLocks/>
          </p:cNvGraphicFramePr>
          <p:nvPr>
            <p:extLst>
              <p:ext uri="{D42A27DB-BD31-4B8C-83A1-F6EECF244321}">
                <p14:modId xmlns:p14="http://schemas.microsoft.com/office/powerpoint/2010/main" val="1643799997"/>
              </p:ext>
            </p:extLst>
          </p:nvPr>
        </p:nvGraphicFramePr>
        <p:xfrm>
          <a:off x="6884111" y="1120394"/>
          <a:ext cx="4645902" cy="25423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2342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7" grpId="0">
        <p:bldAsOne/>
      </p:bldGraphic>
      <p:bldP spid="10" grpId="0" animBg="1"/>
      <p:bldP spid="11" grpId="0" animBg="1"/>
      <p:bldP spid="12" grpId="0" animBg="1"/>
      <p:bldP spid="13" grpId="0"/>
      <p:bldGraphic spid="8"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1480C48-6A68-70C4-E256-EA77EFA1FFD9}"/>
              </a:ext>
            </a:extLst>
          </p:cNvPr>
          <p:cNvSpPr txBox="1"/>
          <p:nvPr/>
        </p:nvSpPr>
        <p:spPr>
          <a:xfrm>
            <a:off x="1739875" y="1031534"/>
            <a:ext cx="1076325" cy="646331"/>
          </a:xfrm>
          <a:prstGeom prst="rect">
            <a:avLst/>
          </a:prstGeom>
          <a:noFill/>
        </p:spPr>
        <p:txBody>
          <a:bodyPr wrap="square" rtlCol="0">
            <a:spAutoFit/>
          </a:bodyPr>
          <a:lstStyle/>
          <a:p>
            <a:pPr algn="ctr"/>
            <a:r>
              <a:rPr lang="en-IN" sz="3600" dirty="0"/>
              <a:t>W</a:t>
            </a:r>
          </a:p>
        </p:txBody>
      </p:sp>
      <p:sp>
        <p:nvSpPr>
          <p:cNvPr id="10" name="Slide Number Placeholder 9">
            <a:extLst>
              <a:ext uri="{FF2B5EF4-FFF2-40B4-BE49-F238E27FC236}">
                <a16:creationId xmlns:a16="http://schemas.microsoft.com/office/drawing/2014/main" id="{7C15DFD2-DCF3-C703-475F-E489F0D08CB2}"/>
              </a:ext>
            </a:extLst>
          </p:cNvPr>
          <p:cNvSpPr>
            <a:spLocks noGrp="1"/>
          </p:cNvSpPr>
          <p:nvPr>
            <p:ph type="sldNum" sz="quarter" idx="12"/>
          </p:nvPr>
        </p:nvSpPr>
        <p:spPr>
          <a:xfrm>
            <a:off x="8610600" y="6356350"/>
            <a:ext cx="2743200" cy="365125"/>
          </a:xfrm>
        </p:spPr>
        <p:txBody>
          <a:bodyPr/>
          <a:lstStyle/>
          <a:p>
            <a:fld id="{1C829831-2913-427D-988B-1309B9622DE8}" type="slidenum">
              <a:rPr lang="en-US" smtClean="0"/>
              <a:t>4</a:t>
            </a:fld>
            <a:endParaRPr lang="en-US"/>
          </a:p>
        </p:txBody>
      </p:sp>
      <p:graphicFrame>
        <p:nvGraphicFramePr>
          <p:cNvPr id="13" name="Diagram 12">
            <a:extLst>
              <a:ext uri="{FF2B5EF4-FFF2-40B4-BE49-F238E27FC236}">
                <a16:creationId xmlns:a16="http://schemas.microsoft.com/office/drawing/2014/main" id="{F141EF80-AB39-0029-9FB7-D356A9D3126F}"/>
              </a:ext>
            </a:extLst>
          </p:cNvPr>
          <p:cNvGraphicFramePr/>
          <p:nvPr/>
        </p:nvGraphicFramePr>
        <p:xfrm>
          <a:off x="304800" y="1550467"/>
          <a:ext cx="4248150" cy="4990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Box 14">
            <a:extLst>
              <a:ext uri="{FF2B5EF4-FFF2-40B4-BE49-F238E27FC236}">
                <a16:creationId xmlns:a16="http://schemas.microsoft.com/office/drawing/2014/main" id="{A61CEEDB-0C3C-7C00-3694-6C64A1E78DA0}"/>
              </a:ext>
            </a:extLst>
          </p:cNvPr>
          <p:cNvSpPr txBox="1"/>
          <p:nvPr/>
        </p:nvSpPr>
        <p:spPr>
          <a:xfrm>
            <a:off x="3250408" y="1825625"/>
            <a:ext cx="6662735" cy="707886"/>
          </a:xfrm>
          <a:prstGeom prst="rect">
            <a:avLst/>
          </a:prstGeom>
          <a:solidFill>
            <a:srgbClr val="002060"/>
          </a:solidFill>
        </p:spPr>
        <p:txBody>
          <a:bodyPr wrap="square" rtlCol="0">
            <a:spAutoFit/>
          </a:bodyPr>
          <a:lstStyle/>
          <a:p>
            <a:r>
              <a:rPr lang="en-IN" sz="2000" dirty="0">
                <a:solidFill>
                  <a:schemeClr val="bg1"/>
                </a:solidFill>
              </a:rPr>
              <a:t>Urban Indian Women Have More Money in the Bank Than Men</a:t>
            </a:r>
          </a:p>
        </p:txBody>
      </p:sp>
      <p:sp>
        <p:nvSpPr>
          <p:cNvPr id="18" name="TextBox 17">
            <a:extLst>
              <a:ext uri="{FF2B5EF4-FFF2-40B4-BE49-F238E27FC236}">
                <a16:creationId xmlns:a16="http://schemas.microsoft.com/office/drawing/2014/main" id="{7F0A9E83-34EC-793C-90E6-D18807DF2A3D}"/>
              </a:ext>
            </a:extLst>
          </p:cNvPr>
          <p:cNvSpPr txBox="1"/>
          <p:nvPr/>
        </p:nvSpPr>
        <p:spPr>
          <a:xfrm>
            <a:off x="3593308" y="2738958"/>
            <a:ext cx="6662735" cy="707886"/>
          </a:xfrm>
          <a:prstGeom prst="rect">
            <a:avLst/>
          </a:prstGeom>
          <a:solidFill>
            <a:srgbClr val="0070C0"/>
          </a:solidFill>
        </p:spPr>
        <p:txBody>
          <a:bodyPr wrap="square" rtlCol="0">
            <a:spAutoFit/>
          </a:bodyPr>
          <a:lstStyle/>
          <a:p>
            <a:r>
              <a:rPr lang="en-IN" sz="2000" dirty="0">
                <a:solidFill>
                  <a:schemeClr val="bg1"/>
                </a:solidFill>
              </a:rPr>
              <a:t>For the first time, people from non-IIT, non-IIM, non-foreign degrees run the majority of Nifty50 companies</a:t>
            </a:r>
          </a:p>
        </p:txBody>
      </p:sp>
      <p:sp>
        <p:nvSpPr>
          <p:cNvPr id="19" name="TextBox 18">
            <a:extLst>
              <a:ext uri="{FF2B5EF4-FFF2-40B4-BE49-F238E27FC236}">
                <a16:creationId xmlns:a16="http://schemas.microsoft.com/office/drawing/2014/main" id="{3210EBB6-A0E0-A06A-F948-54913D79B278}"/>
              </a:ext>
            </a:extLst>
          </p:cNvPr>
          <p:cNvSpPr txBox="1"/>
          <p:nvPr/>
        </p:nvSpPr>
        <p:spPr>
          <a:xfrm>
            <a:off x="4042462" y="3638958"/>
            <a:ext cx="6662735" cy="707886"/>
          </a:xfrm>
          <a:prstGeom prst="rect">
            <a:avLst/>
          </a:prstGeom>
          <a:solidFill>
            <a:schemeClr val="accent1">
              <a:lumMod val="60000"/>
              <a:lumOff val="40000"/>
            </a:schemeClr>
          </a:solidFill>
        </p:spPr>
        <p:txBody>
          <a:bodyPr wrap="square" rtlCol="0">
            <a:spAutoFit/>
          </a:bodyPr>
          <a:lstStyle/>
          <a:p>
            <a:r>
              <a:rPr lang="en-IN" sz="2000" dirty="0">
                <a:solidFill>
                  <a:schemeClr val="bg1"/>
                </a:solidFill>
              </a:rPr>
              <a:t>Seven Southern states have per capita incomes 50% higher than the rest of the country</a:t>
            </a:r>
          </a:p>
        </p:txBody>
      </p:sp>
      <p:sp>
        <p:nvSpPr>
          <p:cNvPr id="20" name="TextBox 19">
            <a:extLst>
              <a:ext uri="{FF2B5EF4-FFF2-40B4-BE49-F238E27FC236}">
                <a16:creationId xmlns:a16="http://schemas.microsoft.com/office/drawing/2014/main" id="{EA665B9A-5321-6C76-C15D-3A94BD99BB48}"/>
              </a:ext>
            </a:extLst>
          </p:cNvPr>
          <p:cNvSpPr txBox="1"/>
          <p:nvPr/>
        </p:nvSpPr>
        <p:spPr>
          <a:xfrm>
            <a:off x="4307684" y="4639204"/>
            <a:ext cx="6662735" cy="707886"/>
          </a:xfrm>
          <a:prstGeom prst="rect">
            <a:avLst/>
          </a:prstGeom>
          <a:solidFill>
            <a:schemeClr val="accent5">
              <a:lumMod val="40000"/>
              <a:lumOff val="60000"/>
            </a:schemeClr>
          </a:solidFill>
        </p:spPr>
        <p:txBody>
          <a:bodyPr wrap="square" rtlCol="0">
            <a:spAutoFit/>
          </a:bodyPr>
          <a:lstStyle/>
          <a:p>
            <a:r>
              <a:rPr lang="en-IN" sz="2000" dirty="0"/>
              <a:t>China’s Unravelling and Creation of a US$ 300 Billion per annum opportunity for India</a:t>
            </a:r>
          </a:p>
        </p:txBody>
      </p:sp>
      <p:sp>
        <p:nvSpPr>
          <p:cNvPr id="21" name="TextBox 20">
            <a:extLst>
              <a:ext uri="{FF2B5EF4-FFF2-40B4-BE49-F238E27FC236}">
                <a16:creationId xmlns:a16="http://schemas.microsoft.com/office/drawing/2014/main" id="{EB84A5AA-CB8B-CE92-CE10-5E3ED390F27D}"/>
              </a:ext>
            </a:extLst>
          </p:cNvPr>
          <p:cNvSpPr txBox="1"/>
          <p:nvPr/>
        </p:nvSpPr>
        <p:spPr>
          <a:xfrm>
            <a:off x="4930215" y="5569331"/>
            <a:ext cx="6662735" cy="707886"/>
          </a:xfrm>
          <a:prstGeom prst="rect">
            <a:avLst/>
          </a:prstGeom>
          <a:solidFill>
            <a:schemeClr val="accent3"/>
          </a:solidFill>
        </p:spPr>
        <p:txBody>
          <a:bodyPr wrap="square" rtlCol="0">
            <a:spAutoFit/>
          </a:bodyPr>
          <a:lstStyle/>
          <a:p>
            <a:r>
              <a:rPr lang="en-US" sz="2000" dirty="0"/>
              <a:t>Emergence of </a:t>
            </a:r>
            <a:r>
              <a:rPr lang="en-US" sz="2000" dirty="0">
                <a:hlinkClick r:id="rId7"/>
              </a:rPr>
              <a:t>~200K</a:t>
            </a:r>
            <a:r>
              <a:rPr lang="en-US" sz="2000" dirty="0"/>
              <a:t> octopi families whose wealth has surged more than 16x in the last 20 years</a:t>
            </a:r>
            <a:endParaRPr lang="en-IN" sz="2000" dirty="0"/>
          </a:p>
        </p:txBody>
      </p:sp>
      <p:sp>
        <p:nvSpPr>
          <p:cNvPr id="22" name="TextBox 21">
            <a:extLst>
              <a:ext uri="{FF2B5EF4-FFF2-40B4-BE49-F238E27FC236}">
                <a16:creationId xmlns:a16="http://schemas.microsoft.com/office/drawing/2014/main" id="{248F6A06-6E6F-A337-0E70-61B41FC359D5}"/>
              </a:ext>
            </a:extLst>
          </p:cNvPr>
          <p:cNvSpPr txBox="1"/>
          <p:nvPr/>
        </p:nvSpPr>
        <p:spPr>
          <a:xfrm>
            <a:off x="3562927" y="1031534"/>
            <a:ext cx="1076325" cy="646331"/>
          </a:xfrm>
          <a:prstGeom prst="rect">
            <a:avLst/>
          </a:prstGeom>
          <a:noFill/>
        </p:spPr>
        <p:txBody>
          <a:bodyPr wrap="square" rtlCol="0">
            <a:spAutoFit/>
          </a:bodyPr>
          <a:lstStyle/>
          <a:p>
            <a:pPr algn="ctr"/>
            <a:r>
              <a:rPr lang="en-IN" sz="3600" dirty="0"/>
              <a:t>E</a:t>
            </a:r>
          </a:p>
        </p:txBody>
      </p:sp>
      <p:sp>
        <p:nvSpPr>
          <p:cNvPr id="23" name="TextBox 22">
            <a:extLst>
              <a:ext uri="{FF2B5EF4-FFF2-40B4-BE49-F238E27FC236}">
                <a16:creationId xmlns:a16="http://schemas.microsoft.com/office/drawing/2014/main" id="{C742E27F-A7C6-BACE-40D9-C358F63FC518}"/>
              </a:ext>
            </a:extLst>
          </p:cNvPr>
          <p:cNvSpPr txBox="1"/>
          <p:nvPr/>
        </p:nvSpPr>
        <p:spPr>
          <a:xfrm>
            <a:off x="5385979" y="1034229"/>
            <a:ext cx="1076325" cy="646331"/>
          </a:xfrm>
          <a:prstGeom prst="rect">
            <a:avLst/>
          </a:prstGeom>
          <a:noFill/>
        </p:spPr>
        <p:txBody>
          <a:bodyPr wrap="square" rtlCol="0">
            <a:spAutoFit/>
          </a:bodyPr>
          <a:lstStyle/>
          <a:p>
            <a:pPr algn="ctr"/>
            <a:r>
              <a:rPr lang="en-IN" sz="3600" dirty="0"/>
              <a:t>S</a:t>
            </a:r>
          </a:p>
        </p:txBody>
      </p:sp>
      <p:sp>
        <p:nvSpPr>
          <p:cNvPr id="24" name="TextBox 23">
            <a:extLst>
              <a:ext uri="{FF2B5EF4-FFF2-40B4-BE49-F238E27FC236}">
                <a16:creationId xmlns:a16="http://schemas.microsoft.com/office/drawing/2014/main" id="{60A81E53-27A7-E93E-5706-2702E61257E0}"/>
              </a:ext>
            </a:extLst>
          </p:cNvPr>
          <p:cNvSpPr txBox="1"/>
          <p:nvPr/>
        </p:nvSpPr>
        <p:spPr>
          <a:xfrm>
            <a:off x="9032083" y="1031534"/>
            <a:ext cx="1076325" cy="646331"/>
          </a:xfrm>
          <a:prstGeom prst="rect">
            <a:avLst/>
          </a:prstGeom>
          <a:noFill/>
        </p:spPr>
        <p:txBody>
          <a:bodyPr wrap="square" rtlCol="0">
            <a:spAutoFit/>
          </a:bodyPr>
          <a:lstStyle/>
          <a:p>
            <a:pPr algn="ctr"/>
            <a:r>
              <a:rPr lang="en-IN" sz="3600" dirty="0"/>
              <a:t>O</a:t>
            </a:r>
          </a:p>
        </p:txBody>
      </p:sp>
      <p:sp>
        <p:nvSpPr>
          <p:cNvPr id="25" name="TextBox 24">
            <a:extLst>
              <a:ext uri="{FF2B5EF4-FFF2-40B4-BE49-F238E27FC236}">
                <a16:creationId xmlns:a16="http://schemas.microsoft.com/office/drawing/2014/main" id="{9EFB9558-3501-2A0B-D440-B9C869884322}"/>
              </a:ext>
            </a:extLst>
          </p:cNvPr>
          <p:cNvSpPr txBox="1"/>
          <p:nvPr/>
        </p:nvSpPr>
        <p:spPr>
          <a:xfrm>
            <a:off x="7209031" y="1031534"/>
            <a:ext cx="1076325" cy="646331"/>
          </a:xfrm>
          <a:prstGeom prst="rect">
            <a:avLst/>
          </a:prstGeom>
          <a:noFill/>
        </p:spPr>
        <p:txBody>
          <a:bodyPr wrap="square" rtlCol="0">
            <a:spAutoFit/>
          </a:bodyPr>
          <a:lstStyle/>
          <a:p>
            <a:pPr algn="ctr"/>
            <a:r>
              <a:rPr lang="en-IN" sz="3600" dirty="0"/>
              <a:t>C</a:t>
            </a:r>
          </a:p>
        </p:txBody>
      </p:sp>
      <p:sp>
        <p:nvSpPr>
          <p:cNvPr id="26" name="TextBox 25">
            <a:extLst>
              <a:ext uri="{FF2B5EF4-FFF2-40B4-BE49-F238E27FC236}">
                <a16:creationId xmlns:a16="http://schemas.microsoft.com/office/drawing/2014/main" id="{A8D7B5B1-2E82-0806-D3DE-627C1593089C}"/>
              </a:ext>
            </a:extLst>
          </p:cNvPr>
          <p:cNvSpPr txBox="1"/>
          <p:nvPr/>
        </p:nvSpPr>
        <p:spPr>
          <a:xfrm>
            <a:off x="2651401" y="1031534"/>
            <a:ext cx="1076325" cy="646331"/>
          </a:xfrm>
          <a:prstGeom prst="rect">
            <a:avLst/>
          </a:prstGeom>
          <a:noFill/>
        </p:spPr>
        <p:txBody>
          <a:bodyPr wrap="square" rtlCol="0">
            <a:spAutoFit/>
          </a:bodyPr>
          <a:lstStyle/>
          <a:p>
            <a:pPr algn="ctr"/>
            <a:r>
              <a:rPr lang="en-IN" sz="3600" dirty="0"/>
              <a:t>.</a:t>
            </a:r>
          </a:p>
        </p:txBody>
      </p:sp>
      <p:sp>
        <p:nvSpPr>
          <p:cNvPr id="27" name="TextBox 26">
            <a:extLst>
              <a:ext uri="{FF2B5EF4-FFF2-40B4-BE49-F238E27FC236}">
                <a16:creationId xmlns:a16="http://schemas.microsoft.com/office/drawing/2014/main" id="{F91DDBEA-0342-ADB7-851D-B34DF9F59540}"/>
              </a:ext>
            </a:extLst>
          </p:cNvPr>
          <p:cNvSpPr txBox="1"/>
          <p:nvPr/>
        </p:nvSpPr>
        <p:spPr>
          <a:xfrm>
            <a:off x="4392053" y="1017168"/>
            <a:ext cx="1076325" cy="646331"/>
          </a:xfrm>
          <a:prstGeom prst="rect">
            <a:avLst/>
          </a:prstGeom>
          <a:noFill/>
        </p:spPr>
        <p:txBody>
          <a:bodyPr wrap="square" rtlCol="0">
            <a:spAutoFit/>
          </a:bodyPr>
          <a:lstStyle/>
          <a:p>
            <a:pPr algn="ctr"/>
            <a:r>
              <a:rPr lang="en-IN" sz="3600" dirty="0"/>
              <a:t>.</a:t>
            </a:r>
          </a:p>
        </p:txBody>
      </p:sp>
      <p:sp>
        <p:nvSpPr>
          <p:cNvPr id="28" name="TextBox 27">
            <a:extLst>
              <a:ext uri="{FF2B5EF4-FFF2-40B4-BE49-F238E27FC236}">
                <a16:creationId xmlns:a16="http://schemas.microsoft.com/office/drawing/2014/main" id="{0A88755C-22B6-7A5B-D750-750F8D19AE49}"/>
              </a:ext>
            </a:extLst>
          </p:cNvPr>
          <p:cNvSpPr txBox="1"/>
          <p:nvPr/>
        </p:nvSpPr>
        <p:spPr>
          <a:xfrm>
            <a:off x="6297505" y="1017168"/>
            <a:ext cx="1076325" cy="646331"/>
          </a:xfrm>
          <a:prstGeom prst="rect">
            <a:avLst/>
          </a:prstGeom>
          <a:noFill/>
        </p:spPr>
        <p:txBody>
          <a:bodyPr wrap="square" rtlCol="0">
            <a:spAutoFit/>
          </a:bodyPr>
          <a:lstStyle/>
          <a:p>
            <a:pPr algn="ctr"/>
            <a:r>
              <a:rPr lang="en-IN" sz="3600" dirty="0"/>
              <a:t>.</a:t>
            </a:r>
          </a:p>
        </p:txBody>
      </p:sp>
      <p:sp>
        <p:nvSpPr>
          <p:cNvPr id="29" name="TextBox 28">
            <a:extLst>
              <a:ext uri="{FF2B5EF4-FFF2-40B4-BE49-F238E27FC236}">
                <a16:creationId xmlns:a16="http://schemas.microsoft.com/office/drawing/2014/main" id="{23B359C2-FF85-80A4-BBA2-F6E0F4248BFB}"/>
              </a:ext>
            </a:extLst>
          </p:cNvPr>
          <p:cNvSpPr txBox="1"/>
          <p:nvPr/>
        </p:nvSpPr>
        <p:spPr>
          <a:xfrm>
            <a:off x="8120557" y="1007266"/>
            <a:ext cx="1076325" cy="646331"/>
          </a:xfrm>
          <a:prstGeom prst="rect">
            <a:avLst/>
          </a:prstGeom>
          <a:noFill/>
        </p:spPr>
        <p:txBody>
          <a:bodyPr wrap="square" rtlCol="0">
            <a:spAutoFit/>
          </a:bodyPr>
          <a:lstStyle/>
          <a:p>
            <a:pPr algn="ctr"/>
            <a:r>
              <a:rPr lang="en-IN" sz="3600" dirty="0"/>
              <a:t>.</a:t>
            </a:r>
          </a:p>
        </p:txBody>
      </p:sp>
      <p:sp>
        <p:nvSpPr>
          <p:cNvPr id="30" name="Title 1">
            <a:extLst>
              <a:ext uri="{FF2B5EF4-FFF2-40B4-BE49-F238E27FC236}">
                <a16:creationId xmlns:a16="http://schemas.microsoft.com/office/drawing/2014/main" id="{8A5858A7-4E41-64D2-D594-666ACE1B7511}"/>
              </a:ext>
            </a:extLst>
          </p:cNvPr>
          <p:cNvSpPr txBox="1">
            <a:spLocks/>
          </p:cNvSpPr>
          <p:nvPr/>
        </p:nvSpPr>
        <p:spPr>
          <a:xfrm>
            <a:off x="169374" y="235990"/>
            <a:ext cx="10929731" cy="597782"/>
          </a:xfrm>
          <a:prstGeom prst="rect">
            <a:avLst/>
          </a:prstGeom>
        </p:spPr>
        <p:txBody>
          <a:bodyPr vert="horz" lIns="91440" tIns="45720" rIns="91440" bIns="45720" rtlCol="0" anchor="ctr">
            <a:noAutofit/>
          </a:bodyPr>
          <a:lstStyle>
            <a:defPPr>
              <a:defRPr lang="en-US"/>
            </a:defPPr>
            <a:lvl1pPr>
              <a:lnSpc>
                <a:spcPct val="90000"/>
              </a:lnSpc>
              <a:spcBef>
                <a:spcPct val="0"/>
              </a:spcBef>
              <a:buNone/>
              <a:defRPr sz="3200">
                <a:solidFill>
                  <a:srgbClr val="2E3192"/>
                </a:solidFill>
                <a:latin typeface="+mj-lt"/>
                <a:ea typeface="+mj-ea"/>
                <a:cs typeface="+mj-cs"/>
              </a:defRPr>
            </a:lvl1pPr>
          </a:lstStyle>
          <a:p>
            <a:r>
              <a:rPr lang="en-US" dirty="0"/>
              <a:t>Five </a:t>
            </a:r>
            <a:r>
              <a:rPr lang="en-US" dirty="0" err="1"/>
              <a:t>Megathemes</a:t>
            </a:r>
            <a:r>
              <a:rPr lang="en-US" dirty="0"/>
              <a:t> are making their way into our portfolios</a:t>
            </a:r>
            <a:endParaRPr lang="en-IN" dirty="0"/>
          </a:p>
        </p:txBody>
      </p:sp>
    </p:spTree>
    <p:extLst>
      <p:ext uri="{BB962C8B-B14F-4D97-AF65-F5344CB8AC3E}">
        <p14:creationId xmlns:p14="http://schemas.microsoft.com/office/powerpoint/2010/main" val="106836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
                                            <p:graphicEl>
                                              <a:dgm id="{15D87636-A735-4602-9AB0-8521E3ADB6E1}"/>
                                            </p:graphicEl>
                                          </p:spTgt>
                                        </p:tgtEl>
                                        <p:attrNameLst>
                                          <p:attrName>style.visibility</p:attrName>
                                        </p:attrNameLst>
                                      </p:cBhvr>
                                      <p:to>
                                        <p:strVal val="visible"/>
                                      </p:to>
                                    </p:set>
                                    <p:animEffect transition="in" filter="fade">
                                      <p:cBhvr>
                                        <p:cTn id="44" dur="500"/>
                                        <p:tgtEl>
                                          <p:spTgt spid="13">
                                            <p:graphicEl>
                                              <a:dgm id="{15D87636-A735-4602-9AB0-8521E3ADB6E1}"/>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3">
                                            <p:graphicEl>
                                              <a:dgm id="{FDA6435A-7B9D-4900-8A90-62FFEFAD48BF}"/>
                                            </p:graphicEl>
                                          </p:spTgt>
                                        </p:tgtEl>
                                        <p:attrNameLst>
                                          <p:attrName>style.visibility</p:attrName>
                                        </p:attrNameLst>
                                      </p:cBhvr>
                                      <p:to>
                                        <p:strVal val="visible"/>
                                      </p:to>
                                    </p:set>
                                    <p:animEffect transition="in" filter="fade">
                                      <p:cBhvr>
                                        <p:cTn id="47" dur="500"/>
                                        <p:tgtEl>
                                          <p:spTgt spid="13">
                                            <p:graphicEl>
                                              <a:dgm id="{FDA6435A-7B9D-4900-8A90-62FFEFAD48BF}"/>
                                            </p:graphicEl>
                                          </p:spTgt>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3">
                                            <p:graphicEl>
                                              <a:dgm id="{87D1F7D4-9FF1-4873-9C4A-F0EB28F71846}"/>
                                            </p:graphicEl>
                                          </p:spTgt>
                                        </p:tgtEl>
                                        <p:attrNameLst>
                                          <p:attrName>style.visibility</p:attrName>
                                        </p:attrNameLst>
                                      </p:cBhvr>
                                      <p:to>
                                        <p:strVal val="visible"/>
                                      </p:to>
                                    </p:set>
                                    <p:animEffect transition="in" filter="fade">
                                      <p:cBhvr>
                                        <p:cTn id="56" dur="500"/>
                                        <p:tgtEl>
                                          <p:spTgt spid="13">
                                            <p:graphicEl>
                                              <a:dgm id="{87D1F7D4-9FF1-4873-9C4A-F0EB28F71846}"/>
                                            </p:graphic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3">
                                            <p:graphicEl>
                                              <a:dgm id="{1B32CB57-DAD4-4271-9E96-2F548DD5B83C}"/>
                                            </p:graphicEl>
                                          </p:spTgt>
                                        </p:tgtEl>
                                        <p:attrNameLst>
                                          <p:attrName>style.visibility</p:attrName>
                                        </p:attrNameLst>
                                      </p:cBhvr>
                                      <p:to>
                                        <p:strVal val="visible"/>
                                      </p:to>
                                    </p:set>
                                    <p:animEffect transition="in" filter="fade">
                                      <p:cBhvr>
                                        <p:cTn id="59" dur="500"/>
                                        <p:tgtEl>
                                          <p:spTgt spid="13">
                                            <p:graphicEl>
                                              <a:dgm id="{1B32CB57-DAD4-4271-9E96-2F548DD5B83C}"/>
                                            </p:graphicEl>
                                          </p:spTgt>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3">
                                            <p:graphicEl>
                                              <a:dgm id="{66E82E33-FDDD-4675-835D-20BE802AD7CF}"/>
                                            </p:graphicEl>
                                          </p:spTgt>
                                        </p:tgtEl>
                                        <p:attrNameLst>
                                          <p:attrName>style.visibility</p:attrName>
                                        </p:attrNameLst>
                                      </p:cBhvr>
                                      <p:to>
                                        <p:strVal val="visible"/>
                                      </p:to>
                                    </p:set>
                                    <p:animEffect transition="in" filter="fade">
                                      <p:cBhvr>
                                        <p:cTn id="68" dur="500"/>
                                        <p:tgtEl>
                                          <p:spTgt spid="13">
                                            <p:graphicEl>
                                              <a:dgm id="{66E82E33-FDDD-4675-835D-20BE802AD7CF}"/>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3">
                                            <p:graphicEl>
                                              <a:dgm id="{C114B8D7-FE89-411D-8112-1E0C864F7A6C}"/>
                                            </p:graphicEl>
                                          </p:spTgt>
                                        </p:tgtEl>
                                        <p:attrNameLst>
                                          <p:attrName>style.visibility</p:attrName>
                                        </p:attrNameLst>
                                      </p:cBhvr>
                                      <p:to>
                                        <p:strVal val="visible"/>
                                      </p:to>
                                    </p:set>
                                    <p:animEffect transition="in" filter="fade">
                                      <p:cBhvr>
                                        <p:cTn id="71" dur="500"/>
                                        <p:tgtEl>
                                          <p:spTgt spid="13">
                                            <p:graphicEl>
                                              <a:dgm id="{C114B8D7-FE89-411D-8112-1E0C864F7A6C}"/>
                                            </p:graphicEl>
                                          </p:spTgt>
                                        </p:tgtEl>
                                      </p:cBhvr>
                                    </p:animEffect>
                                  </p:childTnLst>
                                </p:cTn>
                              </p:par>
                            </p:childTnLst>
                          </p:cTn>
                        </p:par>
                        <p:par>
                          <p:cTn id="72" fill="hold">
                            <p:stCondLst>
                              <p:cond delay="500"/>
                            </p:stCondLst>
                            <p:childTnLst>
                              <p:par>
                                <p:cTn id="73" presetID="10" presetClass="entr" presetSubtype="0" fill="hold" grpId="0" nodeType="after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fade">
                                      <p:cBhvr>
                                        <p:cTn id="75" dur="500"/>
                                        <p:tgtEl>
                                          <p:spTgt spid="19"/>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3">
                                            <p:graphicEl>
                                              <a:dgm id="{8D69AE65-7965-4F6D-8264-3E5BFB9BBD3B}"/>
                                            </p:graphicEl>
                                          </p:spTgt>
                                        </p:tgtEl>
                                        <p:attrNameLst>
                                          <p:attrName>style.visibility</p:attrName>
                                        </p:attrNameLst>
                                      </p:cBhvr>
                                      <p:to>
                                        <p:strVal val="visible"/>
                                      </p:to>
                                    </p:set>
                                    <p:animEffect transition="in" filter="fade">
                                      <p:cBhvr>
                                        <p:cTn id="80" dur="500"/>
                                        <p:tgtEl>
                                          <p:spTgt spid="13">
                                            <p:graphicEl>
                                              <a:dgm id="{8D69AE65-7965-4F6D-8264-3E5BFB9BBD3B}"/>
                                            </p:graphicEl>
                                          </p:spTgt>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3">
                                            <p:graphicEl>
                                              <a:dgm id="{ECF9C174-7B45-495E-8BBE-3EEFC7F5D719}"/>
                                            </p:graphicEl>
                                          </p:spTgt>
                                        </p:tgtEl>
                                        <p:attrNameLst>
                                          <p:attrName>style.visibility</p:attrName>
                                        </p:attrNameLst>
                                      </p:cBhvr>
                                      <p:to>
                                        <p:strVal val="visible"/>
                                      </p:to>
                                    </p:set>
                                    <p:animEffect transition="in" filter="fade">
                                      <p:cBhvr>
                                        <p:cTn id="83" dur="500"/>
                                        <p:tgtEl>
                                          <p:spTgt spid="13">
                                            <p:graphicEl>
                                              <a:dgm id="{ECF9C174-7B45-495E-8BBE-3EEFC7F5D719}"/>
                                            </p:graphicEl>
                                          </p:spTgt>
                                        </p:tgtEl>
                                      </p:cBhvr>
                                    </p:animEffect>
                                  </p:childTnLst>
                                </p:cTn>
                              </p:par>
                            </p:childTnLst>
                          </p:cTn>
                        </p:par>
                        <p:par>
                          <p:cTn id="84" fill="hold">
                            <p:stCondLst>
                              <p:cond delay="500"/>
                            </p:stCondLst>
                            <p:childTnLst>
                              <p:par>
                                <p:cTn id="85" presetID="10" presetClass="entr" presetSubtype="0" fill="hold" grpId="0" nodeType="after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500"/>
                                        <p:tgtEl>
                                          <p:spTgt spid="20"/>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3">
                                            <p:graphicEl>
                                              <a:dgm id="{F1842CBF-E61F-487F-BD71-4B3A9168036B}"/>
                                            </p:graphicEl>
                                          </p:spTgt>
                                        </p:tgtEl>
                                        <p:attrNameLst>
                                          <p:attrName>style.visibility</p:attrName>
                                        </p:attrNameLst>
                                      </p:cBhvr>
                                      <p:to>
                                        <p:strVal val="visible"/>
                                      </p:to>
                                    </p:set>
                                    <p:animEffect transition="in" filter="fade">
                                      <p:cBhvr>
                                        <p:cTn id="92" dur="500"/>
                                        <p:tgtEl>
                                          <p:spTgt spid="13">
                                            <p:graphicEl>
                                              <a:dgm id="{F1842CBF-E61F-487F-BD71-4B3A9168036B}"/>
                                            </p:graphic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3">
                                            <p:graphicEl>
                                              <a:dgm id="{5374E7D6-59D0-43D2-A9AE-896899BA9B4D}"/>
                                            </p:graphicEl>
                                          </p:spTgt>
                                        </p:tgtEl>
                                        <p:attrNameLst>
                                          <p:attrName>style.visibility</p:attrName>
                                        </p:attrNameLst>
                                      </p:cBhvr>
                                      <p:to>
                                        <p:strVal val="visible"/>
                                      </p:to>
                                    </p:set>
                                    <p:animEffect transition="in" filter="fade">
                                      <p:cBhvr>
                                        <p:cTn id="95" dur="500"/>
                                        <p:tgtEl>
                                          <p:spTgt spid="13">
                                            <p:graphicEl>
                                              <a:dgm id="{5374E7D6-59D0-43D2-A9AE-896899BA9B4D}"/>
                                            </p:graphicEl>
                                          </p:spTgt>
                                        </p:tgtEl>
                                      </p:cBhvr>
                                    </p:animEffect>
                                  </p:childTnLst>
                                </p:cTn>
                              </p:par>
                            </p:childTnLst>
                          </p:cTn>
                        </p:par>
                        <p:par>
                          <p:cTn id="96" fill="hold">
                            <p:stCondLst>
                              <p:cond delay="500"/>
                            </p:stCondLst>
                            <p:childTnLst>
                              <p:par>
                                <p:cTn id="97" presetID="10" presetClass="entr" presetSubtype="0"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fade">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13" grpId="0" uiExpand="1">
        <p:bldSub>
          <a:bldDgm bld="one"/>
        </p:bldSub>
      </p:bldGraphic>
      <p:bldP spid="15" grpId="0" animBg="1"/>
      <p:bldP spid="18" grpId="0" animBg="1"/>
      <p:bldP spid="19" grpId="0" animBg="1"/>
      <p:bldP spid="20" grpId="0" animBg="1"/>
      <p:bldP spid="21" grpId="0" animBg="1"/>
      <p:bldP spid="22" grpId="0"/>
      <p:bldP spid="23" grpId="0"/>
      <p:bldP spid="24" grpId="0"/>
      <p:bldP spid="25" grpId="0"/>
      <p:bldP spid="26" grpId="0"/>
      <p:bldP spid="27"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holding a book&#10;&#10;Description automatically generated">
            <a:extLst>
              <a:ext uri="{FF2B5EF4-FFF2-40B4-BE49-F238E27FC236}">
                <a16:creationId xmlns:a16="http://schemas.microsoft.com/office/drawing/2014/main" id="{83AC87FB-C2DE-C88F-14E7-EBAF373998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9072" y="776204"/>
            <a:ext cx="3598342" cy="5301998"/>
          </a:xfrm>
          <a:prstGeom prst="rect">
            <a:avLst/>
          </a:prstGeom>
        </p:spPr>
      </p:pic>
      <p:pic>
        <p:nvPicPr>
          <p:cNvPr id="11" name="Picture 10" descr="A logo with a green background&#10;&#10;Description automatically generated with medium confidence">
            <a:extLst>
              <a:ext uri="{FF2B5EF4-FFF2-40B4-BE49-F238E27FC236}">
                <a16:creationId xmlns:a16="http://schemas.microsoft.com/office/drawing/2014/main" id="{0EDD54BB-97A7-8192-5CD0-BB0EF866CD8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896265" y="3098202"/>
            <a:ext cx="2227607" cy="751790"/>
          </a:xfrm>
          <a:prstGeom prst="rect">
            <a:avLst/>
          </a:prstGeom>
        </p:spPr>
      </p:pic>
      <p:pic>
        <p:nvPicPr>
          <p:cNvPr id="13" name="Picture 12" descr="A logo for a children's hospital&#10;&#10;Description automatically generated">
            <a:extLst>
              <a:ext uri="{FF2B5EF4-FFF2-40B4-BE49-F238E27FC236}">
                <a16:creationId xmlns:a16="http://schemas.microsoft.com/office/drawing/2014/main" id="{50883E39-5CBE-AA7F-5ABF-4A787ECFF1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46062" y="4455477"/>
            <a:ext cx="1506085" cy="1388945"/>
          </a:xfrm>
          <a:prstGeom prst="rect">
            <a:avLst/>
          </a:prstGeom>
        </p:spPr>
      </p:pic>
      <p:sp>
        <p:nvSpPr>
          <p:cNvPr id="15" name="TextBox 14">
            <a:extLst>
              <a:ext uri="{FF2B5EF4-FFF2-40B4-BE49-F238E27FC236}">
                <a16:creationId xmlns:a16="http://schemas.microsoft.com/office/drawing/2014/main" id="{E05C2520-F116-A700-48C4-3476B19BA1D3}"/>
              </a:ext>
            </a:extLst>
          </p:cNvPr>
          <p:cNvSpPr txBox="1"/>
          <p:nvPr/>
        </p:nvSpPr>
        <p:spPr>
          <a:xfrm>
            <a:off x="198865" y="776687"/>
            <a:ext cx="5897137" cy="2062103"/>
          </a:xfrm>
          <a:prstGeom prst="rect">
            <a:avLst/>
          </a:prstGeom>
          <a:noFill/>
          <a:ln>
            <a:solidFill>
              <a:srgbClr val="002060"/>
            </a:solidFill>
          </a:ln>
        </p:spPr>
        <p:txBody>
          <a:bodyPr wrap="square" rtlCol="0">
            <a:spAutoFit/>
          </a:bodyPr>
          <a:lstStyle/>
          <a:p>
            <a:pPr marL="285750" indent="-285750" algn="just">
              <a:buFont typeface="Arial" panose="020B0604020202020204" pitchFamily="34" charset="0"/>
              <a:buChar char="•"/>
            </a:pPr>
            <a:r>
              <a:rPr lang="en-IN" sz="1600" dirty="0"/>
              <a:t>More Indian women are getting educated than men.</a:t>
            </a:r>
          </a:p>
          <a:p>
            <a:pPr marL="285750" indent="-285750" algn="just">
              <a:buFont typeface="Arial" panose="020B0604020202020204" pitchFamily="34" charset="0"/>
              <a:buChar char="•"/>
            </a:pPr>
            <a:r>
              <a:rPr lang="en-IN" sz="1600" dirty="0"/>
              <a:t>Women’s pass rates are much higher than those of men.</a:t>
            </a:r>
          </a:p>
          <a:p>
            <a:pPr marL="285750" indent="-285750" algn="just">
              <a:buFont typeface="Arial" panose="020B0604020202020204" pitchFamily="34" charset="0"/>
              <a:buChar char="•"/>
            </a:pPr>
            <a:r>
              <a:rPr lang="en-IN" sz="1600" dirty="0"/>
              <a:t>Women are staying in the education system for longer than men.</a:t>
            </a:r>
          </a:p>
          <a:p>
            <a:pPr marL="285750" indent="-285750" algn="just">
              <a:buFont typeface="Arial" panose="020B0604020202020204" pitchFamily="34" charset="0"/>
              <a:buChar char="•"/>
            </a:pPr>
            <a:r>
              <a:rPr lang="en-IN" sz="1600" dirty="0"/>
              <a:t>On average, Urban Indian women have more money in their bank accounts than men (14% more in the metros).</a:t>
            </a:r>
          </a:p>
          <a:p>
            <a:pPr marL="285750" indent="-285750" algn="just">
              <a:buFont typeface="Arial" panose="020B0604020202020204" pitchFamily="34" charset="0"/>
              <a:buChar char="•"/>
            </a:pPr>
            <a:r>
              <a:rPr lang="en-IN" sz="1600" dirty="0"/>
              <a:t>Women in the tech industry earn on an </a:t>
            </a:r>
            <a:r>
              <a:rPr lang="en-IN" sz="1600" dirty="0">
                <a:hlinkClick r:id="rId6"/>
              </a:rPr>
              <a:t>average 7% more than men</a:t>
            </a:r>
            <a:r>
              <a:rPr lang="en-IN" sz="1600" dirty="0"/>
              <a:t>.</a:t>
            </a:r>
          </a:p>
        </p:txBody>
      </p:sp>
      <p:sp>
        <p:nvSpPr>
          <p:cNvPr id="18" name="Rectangle 17">
            <a:extLst>
              <a:ext uri="{FF2B5EF4-FFF2-40B4-BE49-F238E27FC236}">
                <a16:creationId xmlns:a16="http://schemas.microsoft.com/office/drawing/2014/main" id="{BA99EE1C-36D3-C796-8E9A-F6D849C6D223}"/>
              </a:ext>
            </a:extLst>
          </p:cNvPr>
          <p:cNvSpPr/>
          <p:nvPr/>
        </p:nvSpPr>
        <p:spPr>
          <a:xfrm>
            <a:off x="169374" y="6106895"/>
            <a:ext cx="9300447" cy="677108"/>
          </a:xfrm>
          <a:prstGeom prst="rect">
            <a:avLst/>
          </a:prstGeom>
        </p:spPr>
        <p:txBody>
          <a:bodyPr wrap="square">
            <a:spAutoFit/>
          </a:bodyPr>
          <a:lstStyle/>
          <a:p>
            <a:r>
              <a:rPr lang="en-IN" sz="950" i="1" dirty="0"/>
              <a:t>Source: Marcellus Investment Managers, </a:t>
            </a:r>
            <a:r>
              <a:rPr lang="en-US" sz="950" i="1" dirty="0"/>
              <a:t>National Statistics Office, MOSPI; metric used is average deposit or total deposit for men and women each divided by the number of accounts held by each gender, disaggregated by geography; see our blog on the subject </a:t>
            </a:r>
            <a:r>
              <a:rPr lang="en-US" sz="950" i="1" dirty="0">
                <a:hlinkClick r:id="rId7"/>
              </a:rPr>
              <a:t>here</a:t>
            </a:r>
            <a:r>
              <a:rPr lang="en-US" sz="950" i="1" dirty="0"/>
              <a:t>; Nestle, Trent, and Rainbow Hospitals are </a:t>
            </a:r>
            <a:r>
              <a:rPr lang="en-IN" sz="950" i="1" dirty="0"/>
              <a:t>part of Marcellus portfolios; their mention here is illustrative and not recommendatory; Half a Billion Rising - </a:t>
            </a:r>
            <a:r>
              <a:rPr lang="en-US" sz="950" i="1" dirty="0"/>
              <a:t>Copyrights of above book is exclusively reserved with Author/Publisher of the above book; The Logos of the companies used in the presentation are the property of respective companies and we do not claim any rights of the above used logos.</a:t>
            </a:r>
            <a:endParaRPr lang="en-IN" sz="950" i="1" dirty="0"/>
          </a:p>
        </p:txBody>
      </p:sp>
      <p:sp>
        <p:nvSpPr>
          <p:cNvPr id="21" name="Title 1">
            <a:extLst>
              <a:ext uri="{FF2B5EF4-FFF2-40B4-BE49-F238E27FC236}">
                <a16:creationId xmlns:a16="http://schemas.microsoft.com/office/drawing/2014/main" id="{3C5479A4-69D0-4878-527D-0536B9077E0A}"/>
              </a:ext>
            </a:extLst>
          </p:cNvPr>
          <p:cNvSpPr txBox="1">
            <a:spLocks/>
          </p:cNvSpPr>
          <p:nvPr/>
        </p:nvSpPr>
        <p:spPr>
          <a:xfrm>
            <a:off x="169374" y="221349"/>
            <a:ext cx="10929731" cy="5977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2E3192"/>
                </a:solidFill>
              </a:rPr>
              <a:t>Urban Indian Women Have More Money in the Bank Than Men</a:t>
            </a:r>
            <a:endParaRPr lang="en-IN" sz="3200" dirty="0">
              <a:solidFill>
                <a:srgbClr val="2E3192"/>
              </a:solidFill>
            </a:endParaRPr>
          </a:p>
        </p:txBody>
      </p:sp>
      <p:pic>
        <p:nvPicPr>
          <p:cNvPr id="8" name="Picture 7">
            <a:extLst>
              <a:ext uri="{FF2B5EF4-FFF2-40B4-BE49-F238E27FC236}">
                <a16:creationId xmlns:a16="http://schemas.microsoft.com/office/drawing/2014/main" id="{823C1466-8236-4C95-3031-B585432AD38C}"/>
              </a:ext>
            </a:extLst>
          </p:cNvPr>
          <p:cNvPicPr>
            <a:picLocks noChangeAspect="1"/>
          </p:cNvPicPr>
          <p:nvPr/>
        </p:nvPicPr>
        <p:blipFill>
          <a:blip r:embed="rId8"/>
          <a:stretch>
            <a:fillRect/>
          </a:stretch>
        </p:blipFill>
        <p:spPr>
          <a:xfrm>
            <a:off x="198863" y="2897773"/>
            <a:ext cx="5897137" cy="3200400"/>
          </a:xfrm>
          <a:prstGeom prst="rect">
            <a:avLst/>
          </a:prstGeom>
        </p:spPr>
      </p:pic>
      <p:sp>
        <p:nvSpPr>
          <p:cNvPr id="3" name="Slide Number Placeholder 3">
            <a:extLst>
              <a:ext uri="{FF2B5EF4-FFF2-40B4-BE49-F238E27FC236}">
                <a16:creationId xmlns:a16="http://schemas.microsoft.com/office/drawing/2014/main" id="{DC2D9F3B-9141-BAD0-0191-247BA7E582E3}"/>
              </a:ext>
            </a:extLst>
          </p:cNvPr>
          <p:cNvSpPr>
            <a:spLocks noGrp="1"/>
          </p:cNvSpPr>
          <p:nvPr>
            <p:ph type="sldNum" sz="quarter" idx="12"/>
          </p:nvPr>
        </p:nvSpPr>
        <p:spPr>
          <a:xfrm>
            <a:off x="9297335" y="6367998"/>
            <a:ext cx="2743200" cy="365125"/>
          </a:xfrm>
        </p:spPr>
        <p:txBody>
          <a:bodyPr/>
          <a:lstStyle/>
          <a:p>
            <a:fld id="{1035E6D2-74EB-4293-AECE-8D6A8741BB39}" type="slidenum">
              <a:rPr lang="en-US" smtClean="0"/>
              <a:pPr/>
              <a:t>5</a:t>
            </a:fld>
            <a:endParaRPr lang="en-US" dirty="0"/>
          </a:p>
        </p:txBody>
      </p:sp>
      <p:pic>
        <p:nvPicPr>
          <p:cNvPr id="2" name="Picture 1">
            <a:extLst>
              <a:ext uri="{FF2B5EF4-FFF2-40B4-BE49-F238E27FC236}">
                <a16:creationId xmlns:a16="http://schemas.microsoft.com/office/drawing/2014/main" id="{122C795A-48B0-6C4E-C65B-66F8C3E73AF7}"/>
              </a:ext>
            </a:extLst>
          </p:cNvPr>
          <p:cNvPicPr>
            <a:picLocks noChangeAspect="1"/>
          </p:cNvPicPr>
          <p:nvPr/>
        </p:nvPicPr>
        <p:blipFill>
          <a:blip r:embed="rId9"/>
          <a:stretch>
            <a:fillRect/>
          </a:stretch>
        </p:blipFill>
        <p:spPr>
          <a:xfrm>
            <a:off x="10182516" y="912224"/>
            <a:ext cx="1448275" cy="1448275"/>
          </a:xfrm>
          <a:prstGeom prst="rect">
            <a:avLst/>
          </a:prstGeom>
        </p:spPr>
      </p:pic>
    </p:spTree>
    <p:extLst>
      <p:ext uri="{BB962C8B-B14F-4D97-AF65-F5344CB8AC3E}">
        <p14:creationId xmlns:p14="http://schemas.microsoft.com/office/powerpoint/2010/main" val="390729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E78A3-0CF0-6177-3E39-48225626BE88}"/>
              </a:ext>
            </a:extLst>
          </p:cNvPr>
          <p:cNvSpPr txBox="1">
            <a:spLocks/>
          </p:cNvSpPr>
          <p:nvPr/>
        </p:nvSpPr>
        <p:spPr>
          <a:xfrm>
            <a:off x="169374" y="255583"/>
            <a:ext cx="10929731" cy="5977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2E3192"/>
                </a:solidFill>
              </a:rPr>
              <a:t>The Democratization of Opportunity in India’s Boardrooms</a:t>
            </a:r>
            <a:endParaRPr lang="en-IN" sz="3200" dirty="0">
              <a:solidFill>
                <a:srgbClr val="2E3192"/>
              </a:solidFill>
            </a:endParaRPr>
          </a:p>
        </p:txBody>
      </p:sp>
      <p:pic>
        <p:nvPicPr>
          <p:cNvPr id="6" name="Picture 5" descr="A book cover with gold coins and nuts&#10;&#10;Description automatically generated">
            <a:extLst>
              <a:ext uri="{FF2B5EF4-FFF2-40B4-BE49-F238E27FC236}">
                <a16:creationId xmlns:a16="http://schemas.microsoft.com/office/drawing/2014/main" id="{941BF6E9-CC49-420E-175D-523C113127A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09699" y="810034"/>
            <a:ext cx="3444375" cy="5035195"/>
          </a:xfrm>
          <a:prstGeom prst="rect">
            <a:avLst/>
          </a:prstGeom>
          <a:ln>
            <a:solidFill>
              <a:schemeClr val="accent1"/>
            </a:solidFill>
          </a:ln>
        </p:spPr>
      </p:pic>
      <p:sp>
        <p:nvSpPr>
          <p:cNvPr id="16" name="TextBox 15">
            <a:extLst>
              <a:ext uri="{FF2B5EF4-FFF2-40B4-BE49-F238E27FC236}">
                <a16:creationId xmlns:a16="http://schemas.microsoft.com/office/drawing/2014/main" id="{71FF5ACC-0B6D-435F-3D49-91D640C6C478}"/>
              </a:ext>
            </a:extLst>
          </p:cNvPr>
          <p:cNvSpPr txBox="1"/>
          <p:nvPr/>
        </p:nvSpPr>
        <p:spPr>
          <a:xfrm>
            <a:off x="169374" y="810034"/>
            <a:ext cx="6392477" cy="2062103"/>
          </a:xfrm>
          <a:prstGeom prst="rect">
            <a:avLst/>
          </a:prstGeom>
          <a:noFill/>
          <a:ln>
            <a:solidFill>
              <a:srgbClr val="002060"/>
            </a:solidFill>
          </a:ln>
        </p:spPr>
        <p:txBody>
          <a:bodyPr wrap="square" rtlCol="0">
            <a:spAutoFit/>
          </a:bodyPr>
          <a:lstStyle/>
          <a:p>
            <a:pPr marL="285750" indent="-285750" algn="just">
              <a:buFont typeface="Arial" panose="020B0604020202020204" pitchFamily="34" charset="0"/>
              <a:buChar char="•"/>
            </a:pPr>
            <a:r>
              <a:rPr lang="en-US" sz="1600" dirty="0"/>
              <a:t>For the first time, the majority of the Directors of Nifty50 companies now have ‘normal’ Indian degrees (non-IIT, non-IIM and not educated abroad).</a:t>
            </a:r>
            <a:endParaRPr lang="en-IN" sz="1600" dirty="0"/>
          </a:p>
          <a:p>
            <a:pPr marL="285750" indent="-285750" algn="just">
              <a:buFont typeface="Arial" panose="020B0604020202020204" pitchFamily="34" charset="0"/>
              <a:buChar char="•"/>
            </a:pPr>
            <a:r>
              <a:rPr lang="en-US" sz="1600" dirty="0"/>
              <a:t>The old conglomerates run by elite families are steadily fading away; a new type of business leader is rising usually with a middle class non-elite upbringing.</a:t>
            </a:r>
            <a:endParaRPr lang="en-IN" sz="1600" dirty="0"/>
          </a:p>
          <a:p>
            <a:pPr marL="285750" indent="-285750" algn="just">
              <a:buFont typeface="Arial" panose="020B0604020202020204" pitchFamily="34" charset="0"/>
              <a:buChar char="•"/>
            </a:pPr>
            <a:r>
              <a:rPr lang="en-US" sz="1600" dirty="0"/>
              <a:t>Entrepreneurial drive, technological aptitude, and harnessing diverse talent pools are now crucial for success in modern India.</a:t>
            </a:r>
            <a:endParaRPr lang="en-IN" sz="1600" dirty="0"/>
          </a:p>
        </p:txBody>
      </p:sp>
      <p:pic>
        <p:nvPicPr>
          <p:cNvPr id="15" name="Picture 14" descr="A logo with a leaf&#10;&#10;Description automatically generated">
            <a:extLst>
              <a:ext uri="{FF2B5EF4-FFF2-40B4-BE49-F238E27FC236}">
                <a16:creationId xmlns:a16="http://schemas.microsoft.com/office/drawing/2014/main" id="{ED131618-BCA2-1742-4D05-0DFC0E2B69D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162535" y="4671306"/>
            <a:ext cx="1984774" cy="952989"/>
          </a:xfrm>
          <a:prstGeom prst="rect">
            <a:avLst/>
          </a:prstGeom>
        </p:spPr>
      </p:pic>
      <p:pic>
        <p:nvPicPr>
          <p:cNvPr id="20" name="Picture 19">
            <a:extLst>
              <a:ext uri="{FF2B5EF4-FFF2-40B4-BE49-F238E27FC236}">
                <a16:creationId xmlns:a16="http://schemas.microsoft.com/office/drawing/2014/main" id="{FDE635F7-20AC-C08F-AE28-FBDF43EA7900}"/>
              </a:ext>
            </a:extLst>
          </p:cNvPr>
          <p:cNvPicPr>
            <a:picLocks noChangeAspect="1"/>
          </p:cNvPicPr>
          <p:nvPr/>
        </p:nvPicPr>
        <p:blipFill>
          <a:blip r:embed="rId6"/>
          <a:stretch>
            <a:fillRect/>
          </a:stretch>
        </p:blipFill>
        <p:spPr>
          <a:xfrm>
            <a:off x="184334" y="2896949"/>
            <a:ext cx="6400065" cy="2985425"/>
          </a:xfrm>
          <a:prstGeom prst="rect">
            <a:avLst/>
          </a:prstGeom>
        </p:spPr>
      </p:pic>
      <p:sp>
        <p:nvSpPr>
          <p:cNvPr id="22" name="Rectangle 21">
            <a:extLst>
              <a:ext uri="{FF2B5EF4-FFF2-40B4-BE49-F238E27FC236}">
                <a16:creationId xmlns:a16="http://schemas.microsoft.com/office/drawing/2014/main" id="{21BADA99-3316-5570-1F02-6D557F30F722}"/>
              </a:ext>
            </a:extLst>
          </p:cNvPr>
          <p:cNvSpPr/>
          <p:nvPr/>
        </p:nvSpPr>
        <p:spPr>
          <a:xfrm>
            <a:off x="112892" y="5845229"/>
            <a:ext cx="9173983" cy="969496"/>
          </a:xfrm>
          <a:prstGeom prst="rect">
            <a:avLst/>
          </a:prstGeom>
        </p:spPr>
        <p:txBody>
          <a:bodyPr wrap="square">
            <a:spAutoFit/>
          </a:bodyPr>
          <a:lstStyle/>
          <a:p>
            <a:r>
              <a:rPr lang="en-IN" sz="950" i="1" dirty="0"/>
              <a:t>Source: Marcellus Investment Managers, </a:t>
            </a:r>
            <a:r>
              <a:rPr lang="en-US" sz="950" i="1" dirty="0"/>
              <a:t>company annual reports, Bloomberg; non-overlapping promoters and executive directors for FY03 identified using company annual reports; for FY13 and FY23 Bloomberg was used; Nifty 50 companies as of the respective financial years were used to build the list of promoters and executive directors; instances where the educational qualification data was not available were excluded from the analysis; totals may not seem to be 100% due to rounding; see our blog on the subject </a:t>
            </a:r>
            <a:r>
              <a:rPr lang="en-US" sz="950" i="1" dirty="0">
                <a:hlinkClick r:id="rId7"/>
              </a:rPr>
              <a:t>here</a:t>
            </a:r>
            <a:r>
              <a:rPr lang="en-US" sz="950" i="1" dirty="0"/>
              <a:t>; HDFC Bank, Astral, Mas financial services, and fine organics are </a:t>
            </a:r>
            <a:r>
              <a:rPr lang="en-IN" sz="950" i="1" dirty="0"/>
              <a:t>part of multiple Marcellus portfolios; their mention here is illustrative and not recommendatory; India’s New Capitalists - </a:t>
            </a:r>
            <a:r>
              <a:rPr lang="en-US" sz="950" i="1" dirty="0"/>
              <a:t>Copyrights of above book is exclusively reserved with Author/Publisher of the above book; The Logos of the companies used in the presentation are the property of respective companies and we do not claim any rights of the above used logos..</a:t>
            </a:r>
            <a:endParaRPr lang="en-IN" sz="950" i="1" dirty="0"/>
          </a:p>
        </p:txBody>
      </p:sp>
      <p:pic>
        <p:nvPicPr>
          <p:cNvPr id="25" name="Picture 24" descr="A logo of a company&#10;&#10;Description automatically generated">
            <a:extLst>
              <a:ext uri="{FF2B5EF4-FFF2-40B4-BE49-F238E27FC236}">
                <a16:creationId xmlns:a16="http://schemas.microsoft.com/office/drawing/2014/main" id="{677D7E8D-E52D-F881-2B2E-2F8A38216D7D}"/>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0382301" y="2186694"/>
            <a:ext cx="1545242" cy="952989"/>
          </a:xfrm>
          <a:prstGeom prst="rect">
            <a:avLst/>
          </a:prstGeom>
        </p:spPr>
      </p:pic>
      <p:pic>
        <p:nvPicPr>
          <p:cNvPr id="5" name="Picture 4" descr="A close-up of a logo&#10;&#10;Description automatically generated">
            <a:extLst>
              <a:ext uri="{FF2B5EF4-FFF2-40B4-BE49-F238E27FC236}">
                <a16:creationId xmlns:a16="http://schemas.microsoft.com/office/drawing/2014/main" id="{E379D4B8-9F86-0A71-928F-7A4B7EC241DF}"/>
              </a:ext>
            </a:extLst>
          </p:cNvPr>
          <p:cNvPicPr>
            <a:picLocks noChangeAspect="1"/>
          </p:cNvPicPr>
          <p:nvPr/>
        </p:nvPicPr>
        <p:blipFill rotWithShape="1">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rcRect t="20334" b="19891"/>
          <a:stretch/>
        </p:blipFill>
        <p:spPr>
          <a:xfrm>
            <a:off x="10357770" y="3429000"/>
            <a:ext cx="1594304" cy="952989"/>
          </a:xfrm>
          <a:prstGeom prst="rect">
            <a:avLst/>
          </a:prstGeom>
        </p:spPr>
      </p:pic>
      <p:sp>
        <p:nvSpPr>
          <p:cNvPr id="3" name="Slide Number Placeholder 3">
            <a:extLst>
              <a:ext uri="{FF2B5EF4-FFF2-40B4-BE49-F238E27FC236}">
                <a16:creationId xmlns:a16="http://schemas.microsoft.com/office/drawing/2014/main" id="{D2A991C9-C6FA-4BE4-90A4-E39AD816CE41}"/>
              </a:ext>
            </a:extLst>
          </p:cNvPr>
          <p:cNvSpPr>
            <a:spLocks noGrp="1"/>
          </p:cNvSpPr>
          <p:nvPr>
            <p:ph type="sldNum" sz="quarter" idx="12"/>
          </p:nvPr>
        </p:nvSpPr>
        <p:spPr>
          <a:xfrm>
            <a:off x="9297335" y="6367998"/>
            <a:ext cx="2743200" cy="365125"/>
          </a:xfrm>
        </p:spPr>
        <p:txBody>
          <a:bodyPr/>
          <a:lstStyle/>
          <a:p>
            <a:fld id="{1035E6D2-74EB-4293-AECE-8D6A8741BB39}" type="slidenum">
              <a:rPr lang="en-US" smtClean="0"/>
              <a:pPr/>
              <a:t>6</a:t>
            </a:fld>
            <a:endParaRPr lang="en-US" dirty="0"/>
          </a:p>
        </p:txBody>
      </p:sp>
      <p:pic>
        <p:nvPicPr>
          <p:cNvPr id="4" name="Picture 3">
            <a:extLst>
              <a:ext uri="{FF2B5EF4-FFF2-40B4-BE49-F238E27FC236}">
                <a16:creationId xmlns:a16="http://schemas.microsoft.com/office/drawing/2014/main" id="{05BECDA4-16D0-469C-F372-1EAC5E064F88}"/>
              </a:ext>
            </a:extLst>
          </p:cNvPr>
          <p:cNvPicPr>
            <a:picLocks noChangeAspect="1"/>
          </p:cNvPicPr>
          <p:nvPr/>
        </p:nvPicPr>
        <p:blipFill>
          <a:blip r:embed="rId12"/>
          <a:stretch>
            <a:fillRect/>
          </a:stretch>
        </p:blipFill>
        <p:spPr>
          <a:xfrm>
            <a:off x="10430083" y="1072547"/>
            <a:ext cx="1338044" cy="740888"/>
          </a:xfrm>
          <a:prstGeom prst="rect">
            <a:avLst/>
          </a:prstGeom>
        </p:spPr>
      </p:pic>
    </p:spTree>
    <p:extLst>
      <p:ext uri="{BB962C8B-B14F-4D97-AF65-F5344CB8AC3E}">
        <p14:creationId xmlns:p14="http://schemas.microsoft.com/office/powerpoint/2010/main" val="198010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par>
                          <p:cTn id="35" fill="hold">
                            <p:stCondLst>
                              <p:cond delay="1500"/>
                            </p:stCondLst>
                            <p:childTnLst>
                              <p:par>
                                <p:cTn id="36" presetID="10" presetClass="entr" presetSubtype="0"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ook cover with a mango&#10;&#10;Description automatically generated">
            <a:extLst>
              <a:ext uri="{FF2B5EF4-FFF2-40B4-BE49-F238E27FC236}">
                <a16:creationId xmlns:a16="http://schemas.microsoft.com/office/drawing/2014/main" id="{C3A80BB2-8D57-B253-C79A-A95362ABB3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7749" y="723013"/>
            <a:ext cx="3426549" cy="5287884"/>
          </a:xfrm>
          <a:prstGeom prst="rect">
            <a:avLst/>
          </a:prstGeom>
        </p:spPr>
      </p:pic>
      <p:pic>
        <p:nvPicPr>
          <p:cNvPr id="11" name="Picture 10" descr="A blue and red logo&#10;&#10;Description automatically generated">
            <a:extLst>
              <a:ext uri="{FF2B5EF4-FFF2-40B4-BE49-F238E27FC236}">
                <a16:creationId xmlns:a16="http://schemas.microsoft.com/office/drawing/2014/main" id="{0C6B6074-7962-4F8B-5A2C-287A7A68645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151704" y="779113"/>
            <a:ext cx="1862853" cy="1123300"/>
          </a:xfrm>
          <a:prstGeom prst="rect">
            <a:avLst/>
          </a:prstGeom>
        </p:spPr>
      </p:pic>
      <p:pic>
        <p:nvPicPr>
          <p:cNvPr id="13" name="Picture 12" descr="A logo with a colorful ribbon&#10;&#10;Description automatically generated with medium confidence">
            <a:extLst>
              <a:ext uri="{FF2B5EF4-FFF2-40B4-BE49-F238E27FC236}">
                <a16:creationId xmlns:a16="http://schemas.microsoft.com/office/drawing/2014/main" id="{46CDAAF2-E733-7AA1-C3BD-DA51D6D0A24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388771" y="1986834"/>
            <a:ext cx="1420668" cy="1172051"/>
          </a:xfrm>
          <a:prstGeom prst="rect">
            <a:avLst/>
          </a:prstGeom>
        </p:spPr>
      </p:pic>
      <p:pic>
        <p:nvPicPr>
          <p:cNvPr id="15" name="Picture 14" descr="A logo with purple and black text&#10;&#10;Description automatically generated">
            <a:extLst>
              <a:ext uri="{FF2B5EF4-FFF2-40B4-BE49-F238E27FC236}">
                <a16:creationId xmlns:a16="http://schemas.microsoft.com/office/drawing/2014/main" id="{8AA30427-9A80-DBEA-3A23-A4C9F1C8D5BD}"/>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0388772" y="3299407"/>
            <a:ext cx="1420667" cy="1420667"/>
          </a:xfrm>
          <a:prstGeom prst="rect">
            <a:avLst/>
          </a:prstGeom>
        </p:spPr>
      </p:pic>
      <p:sp>
        <p:nvSpPr>
          <p:cNvPr id="17" name="Rectangle 16">
            <a:extLst>
              <a:ext uri="{FF2B5EF4-FFF2-40B4-BE49-F238E27FC236}">
                <a16:creationId xmlns:a16="http://schemas.microsoft.com/office/drawing/2014/main" id="{131EA3F4-59FA-CED6-46EF-4DCAF0A90B07}"/>
              </a:ext>
            </a:extLst>
          </p:cNvPr>
          <p:cNvSpPr/>
          <p:nvPr/>
        </p:nvSpPr>
        <p:spPr>
          <a:xfrm>
            <a:off x="169375" y="6005504"/>
            <a:ext cx="9203226" cy="784830"/>
          </a:xfrm>
          <a:prstGeom prst="rect">
            <a:avLst/>
          </a:prstGeom>
        </p:spPr>
        <p:txBody>
          <a:bodyPr wrap="square">
            <a:spAutoFit/>
          </a:bodyPr>
          <a:lstStyle/>
          <a:p>
            <a:r>
              <a:rPr lang="en-IN" sz="900" i="1" dirty="0"/>
              <a:t>Source: Marcellus Investment Managers, </a:t>
            </a:r>
            <a:r>
              <a:rPr lang="en-US" sz="900" i="1" dirty="0"/>
              <a:t>Economic Survey of India 2022-23; 7 southern states identified as Telangana, Andhra, Maharashtra, Goa, Tamil Nadu, Kerala, and Karnataka; rest of India are all other states and union territories; due unavailability of data for many states in 2022-23, data is considered only until 2021-22; see our blog on the subject </a:t>
            </a:r>
            <a:r>
              <a:rPr lang="en-US" sz="900" i="1" dirty="0">
                <a:hlinkClick r:id="rId9"/>
              </a:rPr>
              <a:t>here</a:t>
            </a:r>
            <a:r>
              <a:rPr lang="en-US" sz="900" i="1" dirty="0"/>
              <a:t>; HDFC Bank, Asian Paints, Titan, and Trent are </a:t>
            </a:r>
            <a:r>
              <a:rPr lang="en-IN" sz="900" i="1" dirty="0"/>
              <a:t>part of multiple Marcellus portfolios; their mention here is illustrative and not recommendatory ; South vs North - </a:t>
            </a:r>
            <a:r>
              <a:rPr lang="en-US" sz="900" i="1" dirty="0"/>
              <a:t>Copyrights of above book is exclusively reserved with Author/Publisher of the above book; The Logos of the companies used in the presentation are the property of respective companies and we do not claim any rights of the above used logos.</a:t>
            </a:r>
            <a:endParaRPr lang="en-IN" sz="900" i="1" dirty="0"/>
          </a:p>
        </p:txBody>
      </p:sp>
      <p:sp>
        <p:nvSpPr>
          <p:cNvPr id="20" name="TextBox 19">
            <a:extLst>
              <a:ext uri="{FF2B5EF4-FFF2-40B4-BE49-F238E27FC236}">
                <a16:creationId xmlns:a16="http://schemas.microsoft.com/office/drawing/2014/main" id="{517EF03A-1014-09C7-06E7-E2B8D1FFF17A}"/>
              </a:ext>
            </a:extLst>
          </p:cNvPr>
          <p:cNvSpPr txBox="1"/>
          <p:nvPr/>
        </p:nvSpPr>
        <p:spPr>
          <a:xfrm>
            <a:off x="276885" y="723013"/>
            <a:ext cx="5991821" cy="2062103"/>
          </a:xfrm>
          <a:prstGeom prst="rect">
            <a:avLst/>
          </a:prstGeom>
          <a:noFill/>
          <a:ln>
            <a:solidFill>
              <a:srgbClr val="002060"/>
            </a:solidFill>
          </a:ln>
        </p:spPr>
        <p:txBody>
          <a:bodyPr wrap="square" rtlCol="0">
            <a:spAutoFit/>
          </a:bodyPr>
          <a:lstStyle/>
          <a:p>
            <a:pPr marL="285750" indent="-285750" algn="just">
              <a:buFont typeface="Arial" panose="020B0604020202020204" pitchFamily="34" charset="0"/>
              <a:buChar char="•"/>
            </a:pPr>
            <a:r>
              <a:rPr lang="en-IN" sz="1600" dirty="0"/>
              <a:t>Seven southern states’ (Tamil Nadu, Telangana, Andhra, Kerala, Karnataka, Goa, and Maharashtra) per capita income has grown at 10% p.a. CAGR in FY14-22.</a:t>
            </a:r>
          </a:p>
          <a:p>
            <a:pPr marL="285750" indent="-285750" algn="just">
              <a:buFont typeface="Arial" panose="020B0604020202020204" pitchFamily="34" charset="0"/>
              <a:buChar char="•"/>
            </a:pPr>
            <a:r>
              <a:rPr lang="en-IN" sz="1600" dirty="0"/>
              <a:t>The Southern Seven account for 30% of population, 45% of GDP and avg per capita income of ~$3.3K.</a:t>
            </a:r>
          </a:p>
          <a:p>
            <a:pPr marL="285750" indent="-285750" algn="just">
              <a:buFont typeface="Arial" panose="020B0604020202020204" pitchFamily="34" charset="0"/>
              <a:buChar char="•"/>
            </a:pPr>
            <a:r>
              <a:rPr lang="en-IN" sz="1600" dirty="0"/>
              <a:t>Southern Seven’s per capita income is 50% higher than rest of India’s; decade ago, it was 35% higher.</a:t>
            </a:r>
          </a:p>
          <a:p>
            <a:pPr marL="285750" indent="-285750" algn="just">
              <a:buFont typeface="Arial" panose="020B0604020202020204" pitchFamily="34" charset="0"/>
              <a:buChar char="•"/>
            </a:pPr>
            <a:r>
              <a:rPr lang="en-IN" sz="1600" dirty="0"/>
              <a:t>The Southern Seven account for </a:t>
            </a:r>
            <a:r>
              <a:rPr lang="en-IN" sz="1600" dirty="0">
                <a:hlinkClick r:id="rId10"/>
              </a:rPr>
              <a:t>33%</a:t>
            </a:r>
            <a:r>
              <a:rPr lang="en-IN" sz="1600" dirty="0"/>
              <a:t> of Lok Sabha seats.</a:t>
            </a:r>
          </a:p>
        </p:txBody>
      </p:sp>
      <p:sp>
        <p:nvSpPr>
          <p:cNvPr id="23" name="Title 1">
            <a:extLst>
              <a:ext uri="{FF2B5EF4-FFF2-40B4-BE49-F238E27FC236}">
                <a16:creationId xmlns:a16="http://schemas.microsoft.com/office/drawing/2014/main" id="{5315C4A1-1522-5C97-645A-C49EA9B57BFA}"/>
              </a:ext>
            </a:extLst>
          </p:cNvPr>
          <p:cNvSpPr txBox="1">
            <a:spLocks/>
          </p:cNvSpPr>
          <p:nvPr/>
        </p:nvSpPr>
        <p:spPr>
          <a:xfrm>
            <a:off x="169374" y="245099"/>
            <a:ext cx="10929731" cy="5977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2E3192"/>
                </a:solidFill>
              </a:rPr>
              <a:t>The Explosive Ascent of Southern India</a:t>
            </a:r>
            <a:endParaRPr lang="en-IN" sz="3200" dirty="0">
              <a:solidFill>
                <a:srgbClr val="2E3192"/>
              </a:solidFill>
            </a:endParaRPr>
          </a:p>
        </p:txBody>
      </p:sp>
      <p:pic>
        <p:nvPicPr>
          <p:cNvPr id="8" name="Picture 7" descr="A black and white logo&#10;&#10;Description automatically generated">
            <a:extLst>
              <a:ext uri="{FF2B5EF4-FFF2-40B4-BE49-F238E27FC236}">
                <a16:creationId xmlns:a16="http://schemas.microsoft.com/office/drawing/2014/main" id="{D07E4C18-15C3-23F4-BD78-BF181B9D365F}"/>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10012828" y="4887418"/>
            <a:ext cx="2140606" cy="1127701"/>
          </a:xfrm>
          <a:prstGeom prst="rect">
            <a:avLst/>
          </a:prstGeom>
        </p:spPr>
      </p:pic>
      <p:pic>
        <p:nvPicPr>
          <p:cNvPr id="14" name="Picture 13">
            <a:extLst>
              <a:ext uri="{FF2B5EF4-FFF2-40B4-BE49-F238E27FC236}">
                <a16:creationId xmlns:a16="http://schemas.microsoft.com/office/drawing/2014/main" id="{794B832D-E6C1-7BE0-ABCB-168DA7D176B0}"/>
              </a:ext>
            </a:extLst>
          </p:cNvPr>
          <p:cNvPicPr>
            <a:picLocks noChangeAspect="1"/>
          </p:cNvPicPr>
          <p:nvPr/>
        </p:nvPicPr>
        <p:blipFill>
          <a:blip r:embed="rId13"/>
          <a:stretch>
            <a:fillRect/>
          </a:stretch>
        </p:blipFill>
        <p:spPr>
          <a:xfrm>
            <a:off x="263665" y="2866042"/>
            <a:ext cx="5991821" cy="3144855"/>
          </a:xfrm>
          <a:prstGeom prst="rect">
            <a:avLst/>
          </a:prstGeom>
        </p:spPr>
      </p:pic>
      <p:sp>
        <p:nvSpPr>
          <p:cNvPr id="2" name="Slide Number Placeholder 3">
            <a:extLst>
              <a:ext uri="{FF2B5EF4-FFF2-40B4-BE49-F238E27FC236}">
                <a16:creationId xmlns:a16="http://schemas.microsoft.com/office/drawing/2014/main" id="{BE868E8C-DD39-BBB3-9C1A-1E942D6A13D3}"/>
              </a:ext>
            </a:extLst>
          </p:cNvPr>
          <p:cNvSpPr>
            <a:spLocks noGrp="1"/>
          </p:cNvSpPr>
          <p:nvPr>
            <p:ph type="sldNum" sz="quarter" idx="12"/>
          </p:nvPr>
        </p:nvSpPr>
        <p:spPr>
          <a:xfrm>
            <a:off x="9297335" y="6367998"/>
            <a:ext cx="2743200" cy="365125"/>
          </a:xfrm>
        </p:spPr>
        <p:txBody>
          <a:bodyPr/>
          <a:lstStyle/>
          <a:p>
            <a:fld id="{1035E6D2-74EB-4293-AECE-8D6A8741BB39}" type="slidenum">
              <a:rPr lang="en-US" smtClean="0"/>
              <a:pPr/>
              <a:t>7</a:t>
            </a:fld>
            <a:endParaRPr lang="en-US" dirty="0"/>
          </a:p>
        </p:txBody>
      </p:sp>
    </p:spTree>
    <p:extLst>
      <p:ext uri="{BB962C8B-B14F-4D97-AF65-F5344CB8AC3E}">
        <p14:creationId xmlns:p14="http://schemas.microsoft.com/office/powerpoint/2010/main" val="20981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par>
                          <p:cTn id="35" fill="hold">
                            <p:stCondLst>
                              <p:cond delay="1500"/>
                            </p:stCondLst>
                            <p:childTnLst>
                              <p:par>
                                <p:cTn id="36" presetID="10"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DDFE03C-515A-C1E6-92B9-2FE4C1D9BF99}"/>
              </a:ext>
            </a:extLst>
          </p:cNvPr>
          <p:cNvSpPr txBox="1">
            <a:spLocks/>
          </p:cNvSpPr>
          <p:nvPr/>
        </p:nvSpPr>
        <p:spPr>
          <a:xfrm>
            <a:off x="169375" y="255016"/>
            <a:ext cx="10929731" cy="5977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2E3192"/>
                </a:solidFill>
              </a:rPr>
              <a:t>China’s Unravelling Creates a $300 billion opportunity for India</a:t>
            </a:r>
            <a:endParaRPr lang="en-IN" sz="3200" dirty="0">
              <a:solidFill>
                <a:srgbClr val="2E3192"/>
              </a:solidFill>
            </a:endParaRPr>
          </a:p>
        </p:txBody>
      </p:sp>
      <p:pic>
        <p:nvPicPr>
          <p:cNvPr id="10" name="Picture 9" descr="A book cover with a hole in the middle&#10;&#10;Description automatically generated">
            <a:extLst>
              <a:ext uri="{FF2B5EF4-FFF2-40B4-BE49-F238E27FC236}">
                <a16:creationId xmlns:a16="http://schemas.microsoft.com/office/drawing/2014/main" id="{DAFFFC99-1A53-2108-6434-770E2E51F2B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468920" y="855276"/>
            <a:ext cx="3456278" cy="4960458"/>
          </a:xfrm>
          <a:prstGeom prst="rect">
            <a:avLst/>
          </a:prstGeom>
        </p:spPr>
      </p:pic>
      <p:pic>
        <p:nvPicPr>
          <p:cNvPr id="16" name="Picture 15" descr="A black background with a black square&#10;&#10;Description automatically generated with medium confidence">
            <a:extLst>
              <a:ext uri="{FF2B5EF4-FFF2-40B4-BE49-F238E27FC236}">
                <a16:creationId xmlns:a16="http://schemas.microsoft.com/office/drawing/2014/main" id="{05CE1271-8982-0E51-DF8E-3F138958428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458495" y="4755770"/>
            <a:ext cx="1060848" cy="1059964"/>
          </a:xfrm>
          <a:prstGeom prst="rect">
            <a:avLst/>
          </a:prstGeom>
        </p:spPr>
      </p:pic>
      <p:sp>
        <p:nvSpPr>
          <p:cNvPr id="20" name="TextBox 19">
            <a:extLst>
              <a:ext uri="{FF2B5EF4-FFF2-40B4-BE49-F238E27FC236}">
                <a16:creationId xmlns:a16="http://schemas.microsoft.com/office/drawing/2014/main" id="{C4BF4F9A-DA45-E144-48F0-E55A42846E4F}"/>
              </a:ext>
            </a:extLst>
          </p:cNvPr>
          <p:cNvSpPr txBox="1"/>
          <p:nvPr/>
        </p:nvSpPr>
        <p:spPr>
          <a:xfrm>
            <a:off x="207337" y="855276"/>
            <a:ext cx="6011722" cy="2800767"/>
          </a:xfrm>
          <a:prstGeom prst="rect">
            <a:avLst/>
          </a:prstGeom>
          <a:noFill/>
          <a:ln>
            <a:solidFill>
              <a:srgbClr val="002060"/>
            </a:solidFill>
          </a:ln>
        </p:spPr>
        <p:txBody>
          <a:bodyPr wrap="square" rtlCol="0">
            <a:spAutoFit/>
          </a:bodyPr>
          <a:lstStyle/>
          <a:p>
            <a:pPr marL="285750" indent="-285750" algn="just">
              <a:buFont typeface="Arial" panose="020B0604020202020204" pitchFamily="34" charset="0"/>
              <a:buChar char="•"/>
            </a:pPr>
            <a:r>
              <a:rPr lang="en-US" sz="1600" dirty="0"/>
              <a:t>China’s economy has been pulverized due to the implosion of a massive real estate bubble, a beleaguered banking system, and a face off with America.</a:t>
            </a:r>
            <a:endParaRPr lang="en-IN" sz="1600" dirty="0"/>
          </a:p>
          <a:p>
            <a:pPr marL="285750" indent="-285750" algn="just">
              <a:buFont typeface="Arial" panose="020B0604020202020204" pitchFamily="34" charset="0"/>
              <a:buChar char="•"/>
            </a:pPr>
            <a:r>
              <a:rPr lang="en-US" sz="1600" dirty="0"/>
              <a:t>India, with its large skilled labor force, stands to gain from these developments.</a:t>
            </a:r>
            <a:endParaRPr lang="en-IN" sz="1600" dirty="0"/>
          </a:p>
          <a:p>
            <a:pPr marL="285750" indent="-285750" algn="just">
              <a:buFont typeface="Arial" panose="020B0604020202020204" pitchFamily="34" charset="0"/>
              <a:buChar char="•"/>
            </a:pPr>
            <a:r>
              <a:rPr lang="en-IN" sz="1600" dirty="0"/>
              <a:t>Knowledge intensive manufactured products like smartphones, APIs, and medical devices could create a $300 bn per annum (10% of GDP) opportunity for India.</a:t>
            </a:r>
          </a:p>
          <a:p>
            <a:pPr marL="285750" indent="-285750" algn="just">
              <a:buFont typeface="Arial" panose="020B0604020202020204" pitchFamily="34" charset="0"/>
              <a:buChar char="•"/>
            </a:pPr>
            <a:r>
              <a:rPr lang="en-IN" sz="1600" dirty="0"/>
              <a:t>Global giants like Apple, Foxconn and Merck are proactively rewiring their supply chains away from China and towards India.</a:t>
            </a:r>
          </a:p>
        </p:txBody>
      </p:sp>
      <p:pic>
        <p:nvPicPr>
          <p:cNvPr id="5" name="Picture 4" descr="A red oval with text&#10;&#10;Description automatically generated">
            <a:extLst>
              <a:ext uri="{FF2B5EF4-FFF2-40B4-BE49-F238E27FC236}">
                <a16:creationId xmlns:a16="http://schemas.microsoft.com/office/drawing/2014/main" id="{FD443615-24DD-737E-0A4D-4DB933DDD452}"/>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939936" y="3381873"/>
            <a:ext cx="2097966" cy="1048983"/>
          </a:xfrm>
          <a:prstGeom prst="rect">
            <a:avLst/>
          </a:prstGeom>
        </p:spPr>
      </p:pic>
      <p:pic>
        <p:nvPicPr>
          <p:cNvPr id="8" name="Picture 7">
            <a:extLst>
              <a:ext uri="{FF2B5EF4-FFF2-40B4-BE49-F238E27FC236}">
                <a16:creationId xmlns:a16="http://schemas.microsoft.com/office/drawing/2014/main" id="{F502660F-23AA-80EF-58F4-7FCA9F54A4E0}"/>
              </a:ext>
            </a:extLst>
          </p:cNvPr>
          <p:cNvPicPr>
            <a:picLocks noChangeAspect="1"/>
          </p:cNvPicPr>
          <p:nvPr/>
        </p:nvPicPr>
        <p:blipFill>
          <a:blip r:embed="rId8"/>
          <a:stretch>
            <a:fillRect/>
          </a:stretch>
        </p:blipFill>
        <p:spPr>
          <a:xfrm>
            <a:off x="216820" y="3926025"/>
            <a:ext cx="6087298" cy="1889709"/>
          </a:xfrm>
          <a:prstGeom prst="rect">
            <a:avLst/>
          </a:prstGeom>
        </p:spPr>
      </p:pic>
      <p:sp>
        <p:nvSpPr>
          <p:cNvPr id="11" name="Rectangle 10">
            <a:extLst>
              <a:ext uri="{FF2B5EF4-FFF2-40B4-BE49-F238E27FC236}">
                <a16:creationId xmlns:a16="http://schemas.microsoft.com/office/drawing/2014/main" id="{10F335B1-D0CE-8595-242E-0603081A80E2}"/>
              </a:ext>
            </a:extLst>
          </p:cNvPr>
          <p:cNvSpPr/>
          <p:nvPr/>
        </p:nvSpPr>
        <p:spPr>
          <a:xfrm>
            <a:off x="169375" y="5843098"/>
            <a:ext cx="8955576" cy="969496"/>
          </a:xfrm>
          <a:prstGeom prst="rect">
            <a:avLst/>
          </a:prstGeom>
        </p:spPr>
        <p:txBody>
          <a:bodyPr wrap="square">
            <a:spAutoFit/>
          </a:bodyPr>
          <a:lstStyle/>
          <a:p>
            <a:r>
              <a:rPr lang="en-IN" sz="950" i="1" dirty="0"/>
              <a:t>Source: Marcellus Investment Managers, </a:t>
            </a:r>
            <a:r>
              <a:rPr lang="en-US" sz="950" i="1" dirty="0"/>
              <a:t>company annual reports, Business Standard, Live Mint, Economic Times, CNBC, Grandview Research, IBEF, </a:t>
            </a:r>
            <a:r>
              <a:rPr lang="en-US" sz="950" i="1" dirty="0" err="1"/>
              <a:t>FrontiersIN</a:t>
            </a:r>
            <a:r>
              <a:rPr lang="en-US" sz="950" i="1" dirty="0"/>
              <a:t>. org, beroeinc.com, and EIN news; All values are in US$ bn; Chinese export shift assuming a fourth of their current exports shift to India over the next decade; World nominal GDP growth rate of 3.5% used to grow export shift for the next 10 years; Indian nominal GDP growth rate of 12% used to grow domestic production for the next 10 years; see our blog on the subject </a:t>
            </a:r>
            <a:r>
              <a:rPr lang="en-US" sz="950" i="1" dirty="0">
                <a:hlinkClick r:id="rId9"/>
              </a:rPr>
              <a:t>here</a:t>
            </a:r>
            <a:r>
              <a:rPr lang="en-US" sz="950" i="1" dirty="0"/>
              <a:t>; GMM Pfaudler, Alkyl Amines, Divis Labs, and Apple are </a:t>
            </a:r>
            <a:r>
              <a:rPr lang="en-IN" sz="950" i="1" dirty="0"/>
              <a:t>part of multiple Marcellus portfolios; their mention here is illustrative and not recommendatory; The End of the World is Just the Beginning - </a:t>
            </a:r>
            <a:r>
              <a:rPr lang="en-US" sz="950" i="1" dirty="0"/>
              <a:t>Copyrights of above book is exclusively reserved with Author/Publisher of the above book; The Logos of the companies used in the presentation are the property of respective companies and we do not claim any rights of the above used logos.</a:t>
            </a:r>
            <a:endParaRPr lang="en-IN" sz="950" i="1" dirty="0"/>
          </a:p>
        </p:txBody>
      </p:sp>
      <p:pic>
        <p:nvPicPr>
          <p:cNvPr id="18" name="Picture 17" descr="A blue line in a black background&#10;&#10;Description automatically generated">
            <a:extLst>
              <a:ext uri="{FF2B5EF4-FFF2-40B4-BE49-F238E27FC236}">
                <a16:creationId xmlns:a16="http://schemas.microsoft.com/office/drawing/2014/main" id="{FF9BE9C9-F306-1412-2F28-5556C826E647}"/>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9964447" y="811507"/>
            <a:ext cx="2048941" cy="812262"/>
          </a:xfrm>
          <a:prstGeom prst="rect">
            <a:avLst/>
          </a:prstGeom>
        </p:spPr>
      </p:pic>
      <p:pic>
        <p:nvPicPr>
          <p:cNvPr id="19" name="Picture 18" descr="A blue and white rectangular sign&#10;&#10;Description automatically generated">
            <a:extLst>
              <a:ext uri="{FF2B5EF4-FFF2-40B4-BE49-F238E27FC236}">
                <a16:creationId xmlns:a16="http://schemas.microsoft.com/office/drawing/2014/main" id="{DBA41983-E965-F883-6449-7B003D4033BF}"/>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10049522" y="1967392"/>
            <a:ext cx="1878793" cy="1043774"/>
          </a:xfrm>
          <a:prstGeom prst="rect">
            <a:avLst/>
          </a:prstGeom>
        </p:spPr>
      </p:pic>
      <p:sp>
        <p:nvSpPr>
          <p:cNvPr id="2" name="Slide Number Placeholder 3">
            <a:extLst>
              <a:ext uri="{FF2B5EF4-FFF2-40B4-BE49-F238E27FC236}">
                <a16:creationId xmlns:a16="http://schemas.microsoft.com/office/drawing/2014/main" id="{66C51BC1-5899-B77E-8E5C-D9642DF82387}"/>
              </a:ext>
            </a:extLst>
          </p:cNvPr>
          <p:cNvSpPr>
            <a:spLocks noGrp="1"/>
          </p:cNvSpPr>
          <p:nvPr>
            <p:ph type="sldNum" sz="quarter" idx="12"/>
          </p:nvPr>
        </p:nvSpPr>
        <p:spPr>
          <a:xfrm>
            <a:off x="9297335" y="6367998"/>
            <a:ext cx="2743200" cy="365125"/>
          </a:xfrm>
        </p:spPr>
        <p:txBody>
          <a:bodyPr/>
          <a:lstStyle/>
          <a:p>
            <a:fld id="{1035E6D2-74EB-4293-AECE-8D6A8741BB39}" type="slidenum">
              <a:rPr lang="en-US" smtClean="0"/>
              <a:pPr/>
              <a:t>8</a:t>
            </a:fld>
            <a:endParaRPr lang="en-US" dirty="0"/>
          </a:p>
        </p:txBody>
      </p:sp>
    </p:spTree>
    <p:extLst>
      <p:ext uri="{BB962C8B-B14F-4D97-AF65-F5344CB8AC3E}">
        <p14:creationId xmlns:p14="http://schemas.microsoft.com/office/powerpoint/2010/main" val="187834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par>
                          <p:cTn id="35" fill="hold">
                            <p:stCondLst>
                              <p:cond delay="1500"/>
                            </p:stCondLst>
                            <p:childTnLst>
                              <p:par>
                                <p:cTn id="36" presetID="10" presetClass="entr" presetSubtype="0"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F5B07-4CA8-21C3-D82B-24443E0E2EBE}"/>
              </a:ext>
            </a:extLst>
          </p:cNvPr>
          <p:cNvSpPr>
            <a:spLocks noGrp="1"/>
          </p:cNvSpPr>
          <p:nvPr>
            <p:ph type="title"/>
          </p:nvPr>
        </p:nvSpPr>
        <p:spPr>
          <a:xfrm>
            <a:off x="188516" y="222900"/>
            <a:ext cx="10929731" cy="597782"/>
          </a:xfrm>
        </p:spPr>
        <p:txBody>
          <a:bodyPr>
            <a:noAutofit/>
          </a:bodyPr>
          <a:lstStyle/>
          <a:p>
            <a:pPr algn="l"/>
            <a:r>
              <a:rPr lang="en-US" sz="3200" dirty="0">
                <a:solidFill>
                  <a:srgbClr val="2E3192"/>
                </a:solidFill>
              </a:rPr>
              <a:t>The Octopus Ascends: The Rise of Crazy Rich Indians</a:t>
            </a:r>
            <a:endParaRPr lang="en-IN" sz="3200" dirty="0">
              <a:solidFill>
                <a:srgbClr val="2E3192"/>
              </a:solidFill>
            </a:endParaRPr>
          </a:p>
        </p:txBody>
      </p:sp>
      <p:sp>
        <p:nvSpPr>
          <p:cNvPr id="8" name="Rectangle 7">
            <a:extLst>
              <a:ext uri="{FF2B5EF4-FFF2-40B4-BE49-F238E27FC236}">
                <a16:creationId xmlns:a16="http://schemas.microsoft.com/office/drawing/2014/main" id="{4B8B03B0-36CA-921D-2B31-4851F0D5C882}"/>
              </a:ext>
            </a:extLst>
          </p:cNvPr>
          <p:cNvSpPr/>
          <p:nvPr/>
        </p:nvSpPr>
        <p:spPr>
          <a:xfrm>
            <a:off x="188516" y="5940938"/>
            <a:ext cx="9193609" cy="823302"/>
          </a:xfrm>
          <a:prstGeom prst="rect">
            <a:avLst/>
          </a:prstGeom>
        </p:spPr>
        <p:txBody>
          <a:bodyPr wrap="square">
            <a:spAutoFit/>
          </a:bodyPr>
          <a:lstStyle/>
          <a:p>
            <a:r>
              <a:rPr lang="en-IN" sz="950" i="1" dirty="0"/>
              <a:t>Source: </a:t>
            </a:r>
            <a:r>
              <a:rPr lang="en-US" sz="950" i="1" dirty="0"/>
              <a:t>Marcellus Investment Managers, incometaxindia.gov.in; HNW is defined as individuals earning &gt;= 1 crore income p.a.; LNW is defined as individuals earning &lt;= 10 lakhs p.a.; all the individuals earning between 10 lakh and 1 crore p.a. are classified as MNW; because of lack of detailed information available for FY23 at the time of writing this note, data only until FY22 has been considered; see our blog on the subject </a:t>
            </a:r>
            <a:r>
              <a:rPr lang="en-US" sz="950" i="1" dirty="0">
                <a:hlinkClick r:id="rId3"/>
              </a:rPr>
              <a:t>here</a:t>
            </a:r>
            <a:r>
              <a:rPr lang="en-US" sz="950" i="1" dirty="0"/>
              <a:t>; Titan, Eicher Motors, Kotak Bank, and Kering are </a:t>
            </a:r>
            <a:r>
              <a:rPr lang="en-IN" sz="950" i="1" dirty="0"/>
              <a:t>part of multiple Marcellus portfolios; their mention here is illustrative and not recommendatory; The Billionaire Raj - </a:t>
            </a:r>
            <a:r>
              <a:rPr lang="en-US" sz="950" i="1" dirty="0"/>
              <a:t>Copyrights of above book is exclusively reserved with Author/Publisher of the above book; The Logos of the companies used in the presentation are the property of respective companies and we do not claim any rights of the above used logos.</a:t>
            </a:r>
            <a:endParaRPr lang="en-IN" sz="950" i="1" dirty="0"/>
          </a:p>
        </p:txBody>
      </p:sp>
      <p:pic>
        <p:nvPicPr>
          <p:cNvPr id="4" name="Picture 3" descr="A book cover of a city&#10;&#10;Description automatically generated">
            <a:extLst>
              <a:ext uri="{FF2B5EF4-FFF2-40B4-BE49-F238E27FC236}">
                <a16:creationId xmlns:a16="http://schemas.microsoft.com/office/drawing/2014/main" id="{F148CAE6-CC32-5B8B-A924-DA6D9AE9A55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984505" y="826521"/>
            <a:ext cx="3329536" cy="5102738"/>
          </a:xfrm>
          <a:prstGeom prst="rect">
            <a:avLst/>
          </a:prstGeom>
        </p:spPr>
      </p:pic>
      <p:pic>
        <p:nvPicPr>
          <p:cNvPr id="7" name="Picture 6" descr="A gold text with a black background&#10;&#10;Description automatically generated">
            <a:extLst>
              <a:ext uri="{FF2B5EF4-FFF2-40B4-BE49-F238E27FC236}">
                <a16:creationId xmlns:a16="http://schemas.microsoft.com/office/drawing/2014/main" id="{D6BE95AF-18FE-48BA-F978-D186C53AC843}"/>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0336812" y="871188"/>
            <a:ext cx="1741096" cy="979367"/>
          </a:xfrm>
          <a:prstGeom prst="rect">
            <a:avLst/>
          </a:prstGeom>
        </p:spPr>
      </p:pic>
      <p:pic>
        <p:nvPicPr>
          <p:cNvPr id="10" name="Picture 9" descr="A black and white logo&#10;&#10;Description automatically generated">
            <a:extLst>
              <a:ext uri="{FF2B5EF4-FFF2-40B4-BE49-F238E27FC236}">
                <a16:creationId xmlns:a16="http://schemas.microsoft.com/office/drawing/2014/main" id="{63519B6D-A343-40DB-8FEE-1FF97778276F}"/>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0328504" y="2185264"/>
            <a:ext cx="1749404" cy="984040"/>
          </a:xfrm>
          <a:prstGeom prst="rect">
            <a:avLst/>
          </a:prstGeom>
        </p:spPr>
      </p:pic>
      <p:pic>
        <p:nvPicPr>
          <p:cNvPr id="13" name="Picture 12" descr="A logo of a company&#10;&#10;Description automatically generated">
            <a:extLst>
              <a:ext uri="{FF2B5EF4-FFF2-40B4-BE49-F238E27FC236}">
                <a16:creationId xmlns:a16="http://schemas.microsoft.com/office/drawing/2014/main" id="{1AD733C8-FD85-4C15-C09F-7B0688C76F32}"/>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10332657" y="3621963"/>
            <a:ext cx="1741097" cy="1035953"/>
          </a:xfrm>
          <a:prstGeom prst="rect">
            <a:avLst/>
          </a:prstGeom>
        </p:spPr>
      </p:pic>
      <p:sp>
        <p:nvSpPr>
          <p:cNvPr id="15" name="TextBox 14">
            <a:extLst>
              <a:ext uri="{FF2B5EF4-FFF2-40B4-BE49-F238E27FC236}">
                <a16:creationId xmlns:a16="http://schemas.microsoft.com/office/drawing/2014/main" id="{73FA45FD-5020-3CD5-BAB3-FD090EEB2919}"/>
              </a:ext>
            </a:extLst>
          </p:cNvPr>
          <p:cNvSpPr txBox="1"/>
          <p:nvPr/>
        </p:nvSpPr>
        <p:spPr>
          <a:xfrm>
            <a:off x="188516" y="826521"/>
            <a:ext cx="6748610" cy="2062103"/>
          </a:xfrm>
          <a:prstGeom prst="rect">
            <a:avLst/>
          </a:prstGeom>
          <a:noFill/>
          <a:ln>
            <a:solidFill>
              <a:srgbClr val="002060"/>
            </a:solidFill>
          </a:ln>
        </p:spPr>
        <p:txBody>
          <a:bodyPr wrap="square" rtlCol="0">
            <a:spAutoFit/>
          </a:bodyPr>
          <a:lstStyle/>
          <a:p>
            <a:pPr marL="285750" indent="-285750" algn="just">
              <a:buFont typeface="Arial" panose="020B0604020202020204" pitchFamily="34" charset="0"/>
              <a:buChar char="•"/>
            </a:pPr>
            <a:r>
              <a:rPr lang="en-IN" sz="1600" dirty="0"/>
              <a:t>Emergence of ~200K octopi families (or 1 million individuals) whose wealth has surged more </a:t>
            </a:r>
            <a:r>
              <a:rPr lang="en-IN" sz="1600"/>
              <a:t>than 16x </a:t>
            </a:r>
            <a:r>
              <a:rPr lang="en-IN" sz="1600" dirty="0"/>
              <a:t>in the last 20 years.</a:t>
            </a:r>
          </a:p>
          <a:p>
            <a:pPr marL="285750" indent="-285750" algn="just">
              <a:buFont typeface="Arial" panose="020B0604020202020204" pitchFamily="34" charset="0"/>
              <a:buChar char="•"/>
            </a:pPr>
            <a:r>
              <a:rPr lang="en-IN" sz="1600" dirty="0"/>
              <a:t>This is a result of the:</a:t>
            </a:r>
          </a:p>
          <a:p>
            <a:pPr marL="742950" lvl="1" indent="-285750" algn="just">
              <a:buFont typeface="Courier New" panose="02070309020205020404" pitchFamily="49" charset="0"/>
              <a:buChar char="o"/>
            </a:pPr>
            <a:r>
              <a:rPr lang="en-IN" sz="1600" dirty="0"/>
              <a:t>Financialization of physical assets</a:t>
            </a:r>
          </a:p>
          <a:p>
            <a:pPr marL="742950" lvl="1" indent="-285750" algn="just">
              <a:buFont typeface="Courier New" panose="02070309020205020404" pitchFamily="49" charset="0"/>
              <a:buChar char="o"/>
            </a:pPr>
            <a:r>
              <a:rPr lang="en-IN" sz="1600" dirty="0"/>
              <a:t>Networking of India throughs roads, air &amp; internet</a:t>
            </a:r>
          </a:p>
          <a:p>
            <a:pPr marL="742950" lvl="1" indent="-285750" algn="just">
              <a:buFont typeface="Courier New" panose="02070309020205020404" pitchFamily="49" charset="0"/>
              <a:buChar char="o"/>
            </a:pPr>
            <a:r>
              <a:rPr lang="en-IN" sz="1600" dirty="0"/>
              <a:t>Rise of highly paid executives</a:t>
            </a:r>
          </a:p>
          <a:p>
            <a:pPr marL="742950" lvl="1" indent="-285750" algn="just">
              <a:buFont typeface="Courier New" panose="02070309020205020404" pitchFamily="49" charset="0"/>
              <a:buChar char="o"/>
            </a:pPr>
            <a:r>
              <a:rPr lang="en-IN" sz="1600" dirty="0"/>
              <a:t>Concentration of financial and political power.</a:t>
            </a:r>
          </a:p>
          <a:p>
            <a:pPr marL="285750" indent="-285750" algn="just">
              <a:buFont typeface="Arial" panose="020B0604020202020204" pitchFamily="34" charset="0"/>
              <a:buChar char="•"/>
            </a:pPr>
            <a:r>
              <a:rPr lang="en-IN" sz="1600" dirty="0"/>
              <a:t>‘Class’ consumption is growing much faster than ‘Mass’ consumption.</a:t>
            </a:r>
          </a:p>
        </p:txBody>
      </p:sp>
      <p:pic>
        <p:nvPicPr>
          <p:cNvPr id="20" name="Picture 19">
            <a:extLst>
              <a:ext uri="{FF2B5EF4-FFF2-40B4-BE49-F238E27FC236}">
                <a16:creationId xmlns:a16="http://schemas.microsoft.com/office/drawing/2014/main" id="{B456F2BD-C89D-2C0E-E68F-9383D6E8E765}"/>
              </a:ext>
            </a:extLst>
          </p:cNvPr>
          <p:cNvPicPr>
            <a:picLocks noChangeAspect="1"/>
          </p:cNvPicPr>
          <p:nvPr/>
        </p:nvPicPr>
        <p:blipFill>
          <a:blip r:embed="rId12"/>
          <a:stretch>
            <a:fillRect/>
          </a:stretch>
        </p:blipFill>
        <p:spPr>
          <a:xfrm>
            <a:off x="188516" y="3191189"/>
            <a:ext cx="6748610" cy="2738070"/>
          </a:xfrm>
          <a:prstGeom prst="rect">
            <a:avLst/>
          </a:prstGeom>
        </p:spPr>
      </p:pic>
      <p:pic>
        <p:nvPicPr>
          <p:cNvPr id="6" name="Picture 5" descr="A logo on an orange background&#10;&#10;Description automatically generated">
            <a:extLst>
              <a:ext uri="{FF2B5EF4-FFF2-40B4-BE49-F238E27FC236}">
                <a16:creationId xmlns:a16="http://schemas.microsoft.com/office/drawing/2014/main" id="{7D34E1E3-C4D1-1ECD-24B1-293C721A6CC1}"/>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10453904" y="4945219"/>
            <a:ext cx="1549580" cy="984040"/>
          </a:xfrm>
          <a:prstGeom prst="rect">
            <a:avLst/>
          </a:prstGeom>
        </p:spPr>
      </p:pic>
      <p:sp>
        <p:nvSpPr>
          <p:cNvPr id="3" name="Slide Number Placeholder 3">
            <a:extLst>
              <a:ext uri="{FF2B5EF4-FFF2-40B4-BE49-F238E27FC236}">
                <a16:creationId xmlns:a16="http://schemas.microsoft.com/office/drawing/2014/main" id="{0951C87F-81C5-2B1F-4921-F5CAFDB64105}"/>
              </a:ext>
            </a:extLst>
          </p:cNvPr>
          <p:cNvSpPr>
            <a:spLocks noGrp="1"/>
          </p:cNvSpPr>
          <p:nvPr>
            <p:ph type="sldNum" sz="quarter" idx="12"/>
          </p:nvPr>
        </p:nvSpPr>
        <p:spPr>
          <a:xfrm>
            <a:off x="9297335" y="6367998"/>
            <a:ext cx="2743200" cy="365125"/>
          </a:xfrm>
        </p:spPr>
        <p:txBody>
          <a:bodyPr/>
          <a:lstStyle/>
          <a:p>
            <a:fld id="{1035E6D2-74EB-4293-AECE-8D6A8741BB39}" type="slidenum">
              <a:rPr lang="en-US" smtClean="0"/>
              <a:pPr/>
              <a:t>9</a:t>
            </a:fld>
            <a:endParaRPr lang="en-US" dirty="0"/>
          </a:p>
        </p:txBody>
      </p:sp>
    </p:spTree>
    <p:extLst>
      <p:ext uri="{BB962C8B-B14F-4D97-AF65-F5344CB8AC3E}">
        <p14:creationId xmlns:p14="http://schemas.microsoft.com/office/powerpoint/2010/main" val="419450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par>
                          <p:cTn id="35" fill="hold">
                            <p:stCondLst>
                              <p:cond delay="1500"/>
                            </p:stCondLst>
                            <p:childTnLst>
                              <p:par>
                                <p:cTn id="36" presetID="10" presetClass="entr" presetSubtype="0"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Lst>
  </p:timing>
</p:sld>
</file>

<file path=ppt/theme/theme1.xml><?xml version="1.0" encoding="utf-8"?>
<a:theme xmlns:a="http://schemas.openxmlformats.org/drawingml/2006/main" name="Marcellus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arcellus">
      <a:majorFont>
        <a:latin typeface="unna"/>
        <a:ea typeface=""/>
        <a:cs typeface=""/>
      </a:majorFont>
      <a:minorFont>
        <a:latin typeface="IBM Plex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rcellus theme" id="{86F5D6D7-69C5-45E1-B6AE-074AE5EECEB8}" vid="{2F313B08-4172-444E-A5FB-2BA8E103A3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c56b0c1-b16d-4fa8-86d9-41c1cacf5e87">
      <Terms xmlns="http://schemas.microsoft.com/office/infopath/2007/PartnerControls"/>
    </lcf76f155ced4ddcb4097134ff3c332f>
    <TaxCatchAll xmlns="c8fe4337-3f51-4a18-a4c1-d549c08301e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F691794F1850147A0CA5188C0133267" ma:contentTypeVersion="18" ma:contentTypeDescription="Create a new document." ma:contentTypeScope="" ma:versionID="3dc7b63ca2b2581c03a789607d14df20">
  <xsd:schema xmlns:xsd="http://www.w3.org/2001/XMLSchema" xmlns:xs="http://www.w3.org/2001/XMLSchema" xmlns:p="http://schemas.microsoft.com/office/2006/metadata/properties" xmlns:ns2="2c56b0c1-b16d-4fa8-86d9-41c1cacf5e87" xmlns:ns3="c8fe4337-3f51-4a18-a4c1-d549c08301e4" targetNamespace="http://schemas.microsoft.com/office/2006/metadata/properties" ma:root="true" ma:fieldsID="30cc5f21cf00ab5c36c554d7e4da8564" ns2:_="" ns3:_="">
    <xsd:import namespace="2c56b0c1-b16d-4fa8-86d9-41c1cacf5e87"/>
    <xsd:import namespace="c8fe4337-3f51-4a18-a4c1-d549c08301e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56b0c1-b16d-4fa8-86d9-41c1cacf5e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bb7a4f7-5c1b-4f5d-9bda-ed4f527c38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8fe4337-3f51-4a18-a4c1-d549c08301e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086d4d0-f2a6-43d2-9229-ccd7f976cc33}" ma:internalName="TaxCatchAll" ma:showField="CatchAllData" ma:web="c8fe4337-3f51-4a18-a4c1-d549c08301e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7C569B-028D-4195-B8B3-0A1062F30CEA}">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2c56b0c1-b16d-4fa8-86d9-41c1cacf5e87"/>
    <ds:schemaRef ds:uri="http://purl.org/dc/elements/1.1/"/>
    <ds:schemaRef ds:uri="http://schemas.microsoft.com/office/2006/metadata/properties"/>
    <ds:schemaRef ds:uri="c8fe4337-3f51-4a18-a4c1-d549c08301e4"/>
    <ds:schemaRef ds:uri="http://www.w3.org/XML/1998/namespace"/>
  </ds:schemaRefs>
</ds:datastoreItem>
</file>

<file path=customXml/itemProps2.xml><?xml version="1.0" encoding="utf-8"?>
<ds:datastoreItem xmlns:ds="http://schemas.openxmlformats.org/officeDocument/2006/customXml" ds:itemID="{F73CE4EE-0BAD-4AFB-868C-4E1D721DD6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56b0c1-b16d-4fa8-86d9-41c1cacf5e87"/>
    <ds:schemaRef ds:uri="c8fe4337-3f51-4a18-a4c1-d549c08301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B361EA-A361-419D-B0BA-16090B332C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218625</TotalTime>
  <Words>2447</Words>
  <Application>Microsoft Office PowerPoint</Application>
  <PresentationFormat>Widescreen</PresentationFormat>
  <Paragraphs>95</Paragraphs>
  <Slides>11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Courier New</vt:lpstr>
      <vt:lpstr>IBM Plex Sans Light</vt:lpstr>
      <vt:lpstr>unna</vt:lpstr>
      <vt:lpstr>Marcellus theme</vt:lpstr>
      <vt:lpstr>PowerPoint Presentation</vt:lpstr>
      <vt:lpstr> Profits are getting democratised in the Indian market…finally</vt:lpstr>
      <vt:lpstr> Key drivers of the democratization of profits</vt:lpstr>
      <vt:lpstr>PowerPoint Presentation</vt:lpstr>
      <vt:lpstr>PowerPoint Presentation</vt:lpstr>
      <vt:lpstr>PowerPoint Presentation</vt:lpstr>
      <vt:lpstr>PowerPoint Presentation</vt:lpstr>
      <vt:lpstr>PowerPoint Presentation</vt:lpstr>
      <vt:lpstr>The Octopus Ascends: The Rise of Crazy Rich Indians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Krishnan V R</dc:creator>
  <cp:lastModifiedBy>Alok Nangalia</cp:lastModifiedBy>
  <cp:revision>500</cp:revision>
  <dcterms:created xsi:type="dcterms:W3CDTF">2022-01-12T04:46:36Z</dcterms:created>
  <dcterms:modified xsi:type="dcterms:W3CDTF">2024-05-03T14:48:08Z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0x0101004F691794F1850147A0CA5188C0133267</vt:lpwstr>
  </property>
  <property fmtid="{D5CDD505-2E9C-101B-9397-08002B2CF9AE}" pid="3" name="MediaServiceImageTags">
    <vt:lpwstr/>
  </property>
</Properties>
</file>